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8" r:id="rId7"/>
    <p:sldId id="271" r:id="rId8"/>
    <p:sldId id="259" r:id="rId9"/>
    <p:sldId id="270" r:id="rId10"/>
    <p:sldId id="260" r:id="rId11"/>
    <p:sldId id="262" r:id="rId12"/>
    <p:sldId id="263" r:id="rId13"/>
    <p:sldId id="264" r:id="rId14"/>
    <p:sldId id="265" r:id="rId15"/>
    <p:sldId id="266" r:id="rId16"/>
    <p:sldId id="267" r:id="rId17"/>
    <p:sldId id="268" r:id="rId18"/>
    <p:sldId id="269"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81BC0D-EF12-4507-8ADE-3ACE3F4797EC}" v="21" dt="2024-03-08T02:36:06.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p:normalViewPr>
  <p:slideViewPr>
    <p:cSldViewPr snapToGrid="0">
      <p:cViewPr varScale="1">
        <p:scale>
          <a:sx n="88" d="100"/>
          <a:sy n="88" d="100"/>
        </p:scale>
        <p:origin x="8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B815-9A52-00D6-FC5F-B60ED1847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2594FB-D480-F8E5-F300-D084D77D1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0DBBED-8173-2A86-7477-2BB9821CBCE9}"/>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5" name="Footer Placeholder 4">
            <a:extLst>
              <a:ext uri="{FF2B5EF4-FFF2-40B4-BE49-F238E27FC236}">
                <a16:creationId xmlns:a16="http://schemas.microsoft.com/office/drawing/2014/main" id="{C9916E49-C4B0-A759-9355-370081350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8849E-DAC3-ACCB-6A2D-004D284D6FBC}"/>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353687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D65E-38B4-9903-E183-36882F5177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BDB997-23B5-ED38-C003-E67B4A505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2C33D-F693-7BF7-197B-D31861E265DF}"/>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5" name="Footer Placeholder 4">
            <a:extLst>
              <a:ext uri="{FF2B5EF4-FFF2-40B4-BE49-F238E27FC236}">
                <a16:creationId xmlns:a16="http://schemas.microsoft.com/office/drawing/2014/main" id="{F412E42B-3FBD-57B6-C625-C6047C933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DA6BD-4992-B2CF-300A-CD12407B6945}"/>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2770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14BFC-E708-9BA4-522C-A9B473C26C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E496BD-ACEA-1461-2C25-C2EEBEDF2D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F4F70-D0D1-7F32-F1C4-A0A69DD2BD49}"/>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5" name="Footer Placeholder 4">
            <a:extLst>
              <a:ext uri="{FF2B5EF4-FFF2-40B4-BE49-F238E27FC236}">
                <a16:creationId xmlns:a16="http://schemas.microsoft.com/office/drawing/2014/main" id="{D48C4876-B2AF-ABE8-06E7-63A4BDF34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AD047-6AE1-C095-46B0-FE675161C72F}"/>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3407768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9236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625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71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321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357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318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4519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64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8B38-8496-3D12-CBAC-D78B7473F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8FA838-603E-6DFE-E7CE-4CD09B1AD7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2A1A1-40A4-87A4-256A-CF43AC7D2DBE}"/>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5" name="Footer Placeholder 4">
            <a:extLst>
              <a:ext uri="{FF2B5EF4-FFF2-40B4-BE49-F238E27FC236}">
                <a16:creationId xmlns:a16="http://schemas.microsoft.com/office/drawing/2014/main" id="{405414C8-DE5E-66C6-5611-5429084AB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4045B-DE33-3FCC-365C-DF836AC3C83F}"/>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324133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783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5033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30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7593-EB41-42B4-0EBF-E55700FD8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72DD1-8A7A-9816-F8B1-C5D88642CE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6E8CE-A6C3-6663-DF3B-0F585D7F1210}"/>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5" name="Footer Placeholder 4">
            <a:extLst>
              <a:ext uri="{FF2B5EF4-FFF2-40B4-BE49-F238E27FC236}">
                <a16:creationId xmlns:a16="http://schemas.microsoft.com/office/drawing/2014/main" id="{13A55AFF-1D2E-96B0-ABED-FAA7F39FB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DF278-A875-51AC-604F-454D9E41293C}"/>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43275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62BC-1318-C81A-4FA4-E16A3E90B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971DC-78EA-2479-6036-734E6A4CD1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A0DA-62B8-B397-9344-757060FB38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AB8CA-12B0-AA07-CB5C-E1B26BA86CE9}"/>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6" name="Footer Placeholder 5">
            <a:extLst>
              <a:ext uri="{FF2B5EF4-FFF2-40B4-BE49-F238E27FC236}">
                <a16:creationId xmlns:a16="http://schemas.microsoft.com/office/drawing/2014/main" id="{9D6913A1-B627-CAA4-D48B-924F56DD0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DEE63-644A-E23A-AAA5-48B187333EBE}"/>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62510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27BF-5D5E-A012-6DF7-E42105F908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F97348-44E6-1396-79F9-6513A110C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AE7043-B119-60C2-E33B-13A0610FD2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E4567A-9852-2455-FC94-66FF4BB52A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7120F-756B-30A5-78E1-B28C9BBFF5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4E5D84-695C-8CDA-3B76-627E118618DA}"/>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8" name="Footer Placeholder 7">
            <a:extLst>
              <a:ext uri="{FF2B5EF4-FFF2-40B4-BE49-F238E27FC236}">
                <a16:creationId xmlns:a16="http://schemas.microsoft.com/office/drawing/2014/main" id="{0262DAFF-6D80-99D6-4B4F-0CD73E88C5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45E742-2E24-5E24-2233-ECB978E981D4}"/>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60559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3513-7495-F7A7-BE16-C16234D00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F0DF0E-EAD4-6D37-1285-37231E636DB5}"/>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4" name="Footer Placeholder 3">
            <a:extLst>
              <a:ext uri="{FF2B5EF4-FFF2-40B4-BE49-F238E27FC236}">
                <a16:creationId xmlns:a16="http://schemas.microsoft.com/office/drawing/2014/main" id="{767A19C0-239A-0AD8-6C41-413CB5E630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1D9DE1-D828-0980-A73C-179220678714}"/>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379619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35CE9-0D0B-5C1F-90DD-29E61344194B}"/>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3" name="Footer Placeholder 2">
            <a:extLst>
              <a:ext uri="{FF2B5EF4-FFF2-40B4-BE49-F238E27FC236}">
                <a16:creationId xmlns:a16="http://schemas.microsoft.com/office/drawing/2014/main" id="{6A397C5F-493E-EDD9-B90F-4AA47350B5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1953E2-1B2F-CEDF-A50A-7E39D5E1BAB9}"/>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80596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CAAA-9257-632B-963E-4DB886E2E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FC4FD4-FD71-416E-C104-473BD1CA8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5DCCE8-8D5B-741A-4274-CA7280D35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8CA56-E6C1-66C9-15C4-FE6107FA5F8A}"/>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6" name="Footer Placeholder 5">
            <a:extLst>
              <a:ext uri="{FF2B5EF4-FFF2-40B4-BE49-F238E27FC236}">
                <a16:creationId xmlns:a16="http://schemas.microsoft.com/office/drawing/2014/main" id="{37510A5A-E059-DB5B-7337-12481B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0F38B-392D-5917-DD00-31A60BD5C0F0}"/>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424114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28F9-B173-4B37-F0EA-4EBF90417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A3852-46DA-FD39-A882-9F6B05DA45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7423CC-6EC4-DAC0-1E2F-4FC943BD3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2F78-287F-4274-8287-74244B832D28}"/>
              </a:ext>
            </a:extLst>
          </p:cNvPr>
          <p:cNvSpPr>
            <a:spLocks noGrp="1"/>
          </p:cNvSpPr>
          <p:nvPr>
            <p:ph type="dt" sz="half" idx="10"/>
          </p:nvPr>
        </p:nvSpPr>
        <p:spPr/>
        <p:txBody>
          <a:bodyPr/>
          <a:lstStyle/>
          <a:p>
            <a:fld id="{5807C942-1F67-4BCB-9F2A-B78FC6FF4F58}" type="datetimeFigureOut">
              <a:rPr lang="en-US" smtClean="0"/>
              <a:t>3/16/2024</a:t>
            </a:fld>
            <a:endParaRPr lang="en-US"/>
          </a:p>
        </p:txBody>
      </p:sp>
      <p:sp>
        <p:nvSpPr>
          <p:cNvPr id="6" name="Footer Placeholder 5">
            <a:extLst>
              <a:ext uri="{FF2B5EF4-FFF2-40B4-BE49-F238E27FC236}">
                <a16:creationId xmlns:a16="http://schemas.microsoft.com/office/drawing/2014/main" id="{C4E3E44E-D386-1F00-D339-F1165DCFF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DD6D7-A451-8994-41CD-9E2303F93EFF}"/>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293142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l="-119000" r="-1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BE8A4-F1B6-CA30-852B-83D34F748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A6795F-1794-D76A-11E3-79D974099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04994-CE04-9B1C-BBAB-F0B0F5C8D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07C942-1F67-4BCB-9F2A-B78FC6FF4F58}" type="datetimeFigureOut">
              <a:rPr lang="en-US" smtClean="0"/>
              <a:t>3/16/2024</a:t>
            </a:fld>
            <a:endParaRPr lang="en-US"/>
          </a:p>
        </p:txBody>
      </p:sp>
      <p:sp>
        <p:nvSpPr>
          <p:cNvPr id="5" name="Footer Placeholder 4">
            <a:extLst>
              <a:ext uri="{FF2B5EF4-FFF2-40B4-BE49-F238E27FC236}">
                <a16:creationId xmlns:a16="http://schemas.microsoft.com/office/drawing/2014/main" id="{BD4DC716-E027-0D5F-E159-65316FF59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BEC443-CC2C-5E27-A8E9-446B0A160D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B61EE8-42F6-4FA3-9F8D-0EA02B64763D}" type="slidenum">
              <a:rPr lang="en-US" smtClean="0"/>
              <a:t>‹#›</a:t>
            </a:fld>
            <a:endParaRPr lang="en-US"/>
          </a:p>
        </p:txBody>
      </p:sp>
    </p:spTree>
    <p:extLst>
      <p:ext uri="{BB962C8B-B14F-4D97-AF65-F5344CB8AC3E}">
        <p14:creationId xmlns:p14="http://schemas.microsoft.com/office/powerpoint/2010/main" val="313073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265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24.png"/><Relationship Id="rId2" Type="http://schemas.openxmlformats.org/officeDocument/2006/relationships/image" Target="../media/image8.png"/><Relationship Id="rId16" Type="http://schemas.openxmlformats.org/officeDocument/2006/relationships/image" Target="../media/image46.jpeg"/><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23.svg"/><Relationship Id="rId5" Type="http://schemas.openxmlformats.org/officeDocument/2006/relationships/image" Target="../media/image11.svg"/><Relationship Id="rId15" Type="http://schemas.openxmlformats.org/officeDocument/2006/relationships/image" Target="../media/image29.sv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7.svg"/><Relationship Id="rId18" Type="http://schemas.openxmlformats.org/officeDocument/2006/relationships/image" Target="../media/image44.png"/><Relationship Id="rId3" Type="http://schemas.openxmlformats.org/officeDocument/2006/relationships/image" Target="../media/image33.svg"/><Relationship Id="rId21" Type="http://schemas.openxmlformats.org/officeDocument/2006/relationships/image" Target="../media/image25.svg"/><Relationship Id="rId7" Type="http://schemas.openxmlformats.org/officeDocument/2006/relationships/image" Target="../media/image37.svg"/><Relationship Id="rId12" Type="http://schemas.openxmlformats.org/officeDocument/2006/relationships/image" Target="../media/image16.png"/><Relationship Id="rId17" Type="http://schemas.openxmlformats.org/officeDocument/2006/relationships/image" Target="../media/image43.svg"/><Relationship Id="rId2" Type="http://schemas.openxmlformats.org/officeDocument/2006/relationships/image" Target="../media/image32.png"/><Relationship Id="rId16" Type="http://schemas.openxmlformats.org/officeDocument/2006/relationships/image" Target="../media/image42.png"/><Relationship Id="rId20"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image" Target="../media/image15.svg"/><Relationship Id="rId5" Type="http://schemas.openxmlformats.org/officeDocument/2006/relationships/image" Target="../media/image35.svg"/><Relationship Id="rId15" Type="http://schemas.openxmlformats.org/officeDocument/2006/relationships/image" Target="../media/image41.svg"/><Relationship Id="rId23" Type="http://schemas.openxmlformats.org/officeDocument/2006/relationships/image" Target="../media/image31.svg"/><Relationship Id="rId10" Type="http://schemas.openxmlformats.org/officeDocument/2006/relationships/image" Target="../media/image14.png"/><Relationship Id="rId19" Type="http://schemas.openxmlformats.org/officeDocument/2006/relationships/image" Target="../media/image45.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0.png"/><Relationship Id="rId22"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sv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47.jpe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31.svg"/><Relationship Id="rId2" Type="http://schemas.openxmlformats.org/officeDocument/2006/relationships/image" Target="../media/image8.png"/><Relationship Id="rId16"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17.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1.sv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6.png"/><Relationship Id="rId2" Type="http://schemas.openxmlformats.org/officeDocument/2006/relationships/image" Target="../media/image8.png"/><Relationship Id="rId16"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23.svg"/><Relationship Id="rId5" Type="http://schemas.openxmlformats.org/officeDocument/2006/relationships/image" Target="../media/image11.svg"/><Relationship Id="rId15" Type="http://schemas.openxmlformats.org/officeDocument/2006/relationships/image" Target="../media/image29.sv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sv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7.svg"/><Relationship Id="rId18" Type="http://schemas.openxmlformats.org/officeDocument/2006/relationships/image" Target="../media/image44.png"/><Relationship Id="rId3" Type="http://schemas.openxmlformats.org/officeDocument/2006/relationships/image" Target="../media/image33.svg"/><Relationship Id="rId21" Type="http://schemas.openxmlformats.org/officeDocument/2006/relationships/image" Target="../media/image25.svg"/><Relationship Id="rId7" Type="http://schemas.openxmlformats.org/officeDocument/2006/relationships/image" Target="../media/image37.svg"/><Relationship Id="rId12" Type="http://schemas.openxmlformats.org/officeDocument/2006/relationships/image" Target="../media/image16.png"/><Relationship Id="rId17" Type="http://schemas.openxmlformats.org/officeDocument/2006/relationships/image" Target="../media/image43.svg"/><Relationship Id="rId2" Type="http://schemas.openxmlformats.org/officeDocument/2006/relationships/image" Target="../media/image32.png"/><Relationship Id="rId16" Type="http://schemas.openxmlformats.org/officeDocument/2006/relationships/image" Target="../media/image42.png"/><Relationship Id="rId20"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image" Target="../media/image15.svg"/><Relationship Id="rId5" Type="http://schemas.openxmlformats.org/officeDocument/2006/relationships/image" Target="../media/image35.svg"/><Relationship Id="rId15" Type="http://schemas.openxmlformats.org/officeDocument/2006/relationships/image" Target="../media/image41.svg"/><Relationship Id="rId23" Type="http://schemas.openxmlformats.org/officeDocument/2006/relationships/image" Target="../media/image31.svg"/><Relationship Id="rId10" Type="http://schemas.openxmlformats.org/officeDocument/2006/relationships/image" Target="../media/image14.png"/><Relationship Id="rId19" Type="http://schemas.openxmlformats.org/officeDocument/2006/relationships/image" Target="../media/image45.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0.png"/><Relationship Id="rId22"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9.svg"/><Relationship Id="rId2" Type="http://schemas.openxmlformats.org/officeDocument/2006/relationships/image" Target="../media/image8.png"/><Relationship Id="rId16"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5.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1.sv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470F13-2A0D-EA3E-C981-CB19F307537F}"/>
              </a:ext>
            </a:extLst>
          </p:cNvPr>
          <p:cNvSpPr>
            <a:spLocks noGrp="1"/>
          </p:cNvSpPr>
          <p:nvPr>
            <p:ph type="ctrTitle"/>
          </p:nvPr>
        </p:nvSpPr>
        <p:spPr/>
        <p:txBody>
          <a:bodyPr>
            <a:normAutofit fontScale="90000"/>
          </a:bodyPr>
          <a:lstStyle/>
          <a:p>
            <a:r>
              <a:rPr lang="en-US" b="1" dirty="0"/>
              <a:t>State Association Leadership Training Program</a:t>
            </a:r>
          </a:p>
        </p:txBody>
      </p:sp>
      <p:sp>
        <p:nvSpPr>
          <p:cNvPr id="7" name="Subtitle 6">
            <a:extLst>
              <a:ext uri="{FF2B5EF4-FFF2-40B4-BE49-F238E27FC236}">
                <a16:creationId xmlns:a16="http://schemas.microsoft.com/office/drawing/2014/main" id="{22169F3E-D4D5-3CD7-F94E-2F98D400276D}"/>
              </a:ext>
            </a:extLst>
          </p:cNvPr>
          <p:cNvSpPr>
            <a:spLocks noGrp="1"/>
          </p:cNvSpPr>
          <p:nvPr>
            <p:ph type="subTitle" idx="1"/>
          </p:nvPr>
        </p:nvSpPr>
        <p:spPr>
          <a:xfrm>
            <a:off x="1524000" y="3829050"/>
            <a:ext cx="9144000" cy="1428750"/>
          </a:xfrm>
        </p:spPr>
        <p:txBody>
          <a:bodyPr>
            <a:normAutofit/>
          </a:bodyPr>
          <a:lstStyle/>
          <a:p>
            <a:r>
              <a:rPr lang="en-US" sz="4000" i="1" dirty="0"/>
              <a:t>March 17, 2024</a:t>
            </a:r>
          </a:p>
        </p:txBody>
      </p:sp>
      <p:pic>
        <p:nvPicPr>
          <p:cNvPr id="8" name="Picture 7" descr="A logo for a technical education&#10;&#10;Description automatically generated">
            <a:extLst>
              <a:ext uri="{FF2B5EF4-FFF2-40B4-BE49-F238E27FC236}">
                <a16:creationId xmlns:a16="http://schemas.microsoft.com/office/drawing/2014/main" id="{9FB4370A-EBF5-DFF7-9BA4-F1EE1B26BA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65" y="4497825"/>
            <a:ext cx="3756321" cy="2257425"/>
          </a:xfrm>
          <a:prstGeom prst="rect">
            <a:avLst/>
          </a:prstGeom>
          <a:noFill/>
        </p:spPr>
      </p:pic>
    </p:spTree>
    <p:extLst>
      <p:ext uri="{BB962C8B-B14F-4D97-AF65-F5344CB8AC3E}">
        <p14:creationId xmlns:p14="http://schemas.microsoft.com/office/powerpoint/2010/main" val="306245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2" name="TextBox 2"/>
          <p:cNvSpPr txBox="1"/>
          <p:nvPr/>
        </p:nvSpPr>
        <p:spPr>
          <a:xfrm>
            <a:off x="6166734" y="2420996"/>
            <a:ext cx="5340107" cy="461665"/>
          </a:xfrm>
          <a:prstGeom prst="rect">
            <a:avLst/>
          </a:prstGeom>
        </p:spPr>
        <p:txBody>
          <a:bodyPr lIns="0" tIns="0" rIns="0" bIns="0" rtlCol="0" anchor="t">
            <a:spAutoFit/>
          </a:bodyPr>
          <a:lstStyle/>
          <a:p>
            <a:pPr defTabSz="609630">
              <a:lnSpc>
                <a:spcPts val="3552"/>
              </a:lnSpc>
            </a:pPr>
            <a:r>
              <a:rPr lang="en-US" sz="3200">
                <a:solidFill>
                  <a:srgbClr val="3B5060"/>
                </a:solidFill>
                <a:latin typeface="Halimum Bold"/>
              </a:rPr>
              <a:t>This year</a:t>
            </a:r>
          </a:p>
        </p:txBody>
      </p:sp>
      <p:sp>
        <p:nvSpPr>
          <p:cNvPr id="3" name="Freeform 3"/>
          <p:cNvSpPr/>
          <p:nvPr/>
        </p:nvSpPr>
        <p:spPr>
          <a:xfrm>
            <a:off x="8178818" y="-366448"/>
            <a:ext cx="4283276" cy="2974930"/>
          </a:xfrm>
          <a:custGeom>
            <a:avLst/>
            <a:gdLst/>
            <a:ahLst/>
            <a:cxnLst/>
            <a:rect l="l" t="t" r="r" b="b"/>
            <a:pathLst>
              <a:path w="6424914" h="4462395">
                <a:moveTo>
                  <a:pt x="0" y="0"/>
                </a:moveTo>
                <a:lnTo>
                  <a:pt x="6424913" y="0"/>
                </a:lnTo>
                <a:lnTo>
                  <a:pt x="6424913" y="4462395"/>
                </a:lnTo>
                <a:lnTo>
                  <a:pt x="0" y="44623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9082696">
            <a:off x="7107124" y="5895270"/>
            <a:ext cx="4275104" cy="2743200"/>
          </a:xfrm>
          <a:custGeom>
            <a:avLst/>
            <a:gdLst/>
            <a:ahLst/>
            <a:cxnLst/>
            <a:rect l="l" t="t" r="r" b="b"/>
            <a:pathLst>
              <a:path w="6412656" h="4114800">
                <a:moveTo>
                  <a:pt x="0" y="0"/>
                </a:moveTo>
                <a:lnTo>
                  <a:pt x="6412656" y="0"/>
                </a:lnTo>
                <a:lnTo>
                  <a:pt x="641265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10800000">
            <a:off x="9275447" y="-808654"/>
            <a:ext cx="3372159" cy="3164276"/>
          </a:xfrm>
          <a:custGeom>
            <a:avLst/>
            <a:gdLst/>
            <a:ahLst/>
            <a:cxnLst/>
            <a:rect l="l" t="t" r="r" b="b"/>
            <a:pathLst>
              <a:path w="5058238" h="4746414">
                <a:moveTo>
                  <a:pt x="0" y="0"/>
                </a:moveTo>
                <a:lnTo>
                  <a:pt x="5058238" y="0"/>
                </a:lnTo>
                <a:lnTo>
                  <a:pt x="5058238" y="4746415"/>
                </a:lnTo>
                <a:lnTo>
                  <a:pt x="0" y="47464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10571936" flipH="1">
            <a:off x="10807987" y="-321457"/>
            <a:ext cx="1396427" cy="1177153"/>
          </a:xfrm>
          <a:custGeom>
            <a:avLst/>
            <a:gdLst/>
            <a:ahLst/>
            <a:cxnLst/>
            <a:rect l="l" t="t" r="r" b="b"/>
            <a:pathLst>
              <a:path w="2094640" h="1765729">
                <a:moveTo>
                  <a:pt x="2094640" y="0"/>
                </a:moveTo>
                <a:lnTo>
                  <a:pt x="0" y="0"/>
                </a:lnTo>
                <a:lnTo>
                  <a:pt x="0" y="1765730"/>
                </a:lnTo>
                <a:lnTo>
                  <a:pt x="2094640" y="1765730"/>
                </a:lnTo>
                <a:lnTo>
                  <a:pt x="209464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8613826">
            <a:off x="8803163" y="5414841"/>
            <a:ext cx="3886521" cy="1165956"/>
          </a:xfrm>
          <a:custGeom>
            <a:avLst/>
            <a:gdLst/>
            <a:ahLst/>
            <a:cxnLst/>
            <a:rect l="l" t="t" r="r" b="b"/>
            <a:pathLst>
              <a:path w="5829781" h="1748934">
                <a:moveTo>
                  <a:pt x="0" y="0"/>
                </a:moveTo>
                <a:lnTo>
                  <a:pt x="5829780" y="0"/>
                </a:lnTo>
                <a:lnTo>
                  <a:pt x="5829780" y="1748935"/>
                </a:lnTo>
                <a:lnTo>
                  <a:pt x="0" y="17489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6267315">
            <a:off x="11550215" y="1420838"/>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rot="1946064">
            <a:off x="11218765" y="5916344"/>
            <a:ext cx="826700" cy="1199697"/>
          </a:xfrm>
          <a:custGeom>
            <a:avLst/>
            <a:gdLst/>
            <a:ahLst/>
            <a:cxnLst/>
            <a:rect l="l" t="t" r="r" b="b"/>
            <a:pathLst>
              <a:path w="1240050" h="1799545">
                <a:moveTo>
                  <a:pt x="0" y="0"/>
                </a:moveTo>
                <a:lnTo>
                  <a:pt x="1240050" y="0"/>
                </a:lnTo>
                <a:lnTo>
                  <a:pt x="1240050" y="1799544"/>
                </a:lnTo>
                <a:lnTo>
                  <a:pt x="0" y="179954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546804" y="638929"/>
            <a:ext cx="4541521" cy="5877263"/>
          </a:xfrm>
          <a:custGeom>
            <a:avLst/>
            <a:gdLst/>
            <a:ahLst/>
            <a:cxnLst/>
            <a:rect l="l" t="t" r="r" b="b"/>
            <a:pathLst>
              <a:path w="6812282" h="8815894">
                <a:moveTo>
                  <a:pt x="0" y="0"/>
                </a:moveTo>
                <a:lnTo>
                  <a:pt x="6812282" y="0"/>
                </a:lnTo>
                <a:lnTo>
                  <a:pt x="6812282" y="8815894"/>
                </a:lnTo>
                <a:lnTo>
                  <a:pt x="0" y="8815894"/>
                </a:lnTo>
                <a:lnTo>
                  <a:pt x="0" y="0"/>
                </a:lnTo>
                <a:close/>
              </a:path>
            </a:pathLst>
          </a:custGeom>
          <a:blipFill>
            <a:blip r:embed="rId16"/>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6275708" y="3524983"/>
            <a:ext cx="4517533" cy="1205971"/>
          </a:xfrm>
          <a:prstGeom prst="rect">
            <a:avLst/>
          </a:prstGeom>
        </p:spPr>
        <p:txBody>
          <a:bodyPr lIns="0" tIns="0" rIns="0" bIns="0" rtlCol="0" anchor="t">
            <a:spAutoFit/>
          </a:bodyPr>
          <a:lstStyle/>
          <a:p>
            <a:pPr defTabSz="609630">
              <a:lnSpc>
                <a:spcPts val="1895"/>
              </a:lnSpc>
            </a:pPr>
            <a:r>
              <a:rPr lang="en-US" sz="1353">
                <a:solidFill>
                  <a:srgbClr val="243440"/>
                </a:solidFill>
                <a:latin typeface="Poppins"/>
              </a:rPr>
              <a:t>This year we decided not to have a keynote speaker and to give that time back to the divisions for an additional session.  We also were focusing on our strategic plan and decided to create friday night workshops related to out stratigic plan.</a:t>
            </a:r>
          </a:p>
        </p:txBody>
      </p:sp>
      <p:sp>
        <p:nvSpPr>
          <p:cNvPr id="12" name="TextBox 12"/>
          <p:cNvSpPr txBox="1"/>
          <p:nvPr/>
        </p:nvSpPr>
        <p:spPr>
          <a:xfrm>
            <a:off x="6258376" y="2908422"/>
            <a:ext cx="4347752" cy="444802"/>
          </a:xfrm>
          <a:prstGeom prst="rect">
            <a:avLst/>
          </a:prstGeom>
        </p:spPr>
        <p:txBody>
          <a:bodyPr lIns="0" tIns="0" rIns="0" bIns="0" rtlCol="0" anchor="t">
            <a:spAutoFit/>
          </a:bodyPr>
          <a:lstStyle/>
          <a:p>
            <a:pPr defTabSz="609630">
              <a:lnSpc>
                <a:spcPts val="3802"/>
              </a:lnSpc>
            </a:pPr>
            <a:r>
              <a:rPr lang="en-US" sz="2715" spc="282">
                <a:solidFill>
                  <a:srgbClr val="3B5060"/>
                </a:solidFill>
                <a:latin typeface="Poppins Bold"/>
              </a:rPr>
              <a:t>NEW DIRECTION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BB6AC"/>
        </a:solidFill>
        <a:effectLst/>
      </p:bgPr>
    </p:bg>
    <p:spTree>
      <p:nvGrpSpPr>
        <p:cNvPr id="1" name=""/>
        <p:cNvGrpSpPr/>
        <p:nvPr/>
      </p:nvGrpSpPr>
      <p:grpSpPr>
        <a:xfrm>
          <a:off x="0" y="0"/>
          <a:ext cx="0" cy="0"/>
          <a:chOff x="0" y="0"/>
          <a:chExt cx="0" cy="0"/>
        </a:xfrm>
      </p:grpSpPr>
      <p:sp>
        <p:nvSpPr>
          <p:cNvPr id="2" name="Freeform 2"/>
          <p:cNvSpPr/>
          <p:nvPr/>
        </p:nvSpPr>
        <p:spPr>
          <a:xfrm>
            <a:off x="7005504" y="-272078"/>
            <a:ext cx="5629418" cy="3756357"/>
          </a:xfrm>
          <a:custGeom>
            <a:avLst/>
            <a:gdLst/>
            <a:ahLst/>
            <a:cxnLst/>
            <a:rect l="l" t="t" r="r" b="b"/>
            <a:pathLst>
              <a:path w="8444127" h="5634536">
                <a:moveTo>
                  <a:pt x="0" y="0"/>
                </a:moveTo>
                <a:lnTo>
                  <a:pt x="8444127" y="0"/>
                </a:lnTo>
                <a:lnTo>
                  <a:pt x="8444127" y="5634536"/>
                </a:lnTo>
                <a:lnTo>
                  <a:pt x="0" y="5634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10800000">
            <a:off x="-346559" y="3494408"/>
            <a:ext cx="5359714" cy="3722565"/>
          </a:xfrm>
          <a:custGeom>
            <a:avLst/>
            <a:gdLst/>
            <a:ahLst/>
            <a:cxnLst/>
            <a:rect l="l" t="t" r="r" b="b"/>
            <a:pathLst>
              <a:path w="8039571" h="5583848">
                <a:moveTo>
                  <a:pt x="0" y="0"/>
                </a:moveTo>
                <a:lnTo>
                  <a:pt x="8039572" y="0"/>
                </a:lnTo>
                <a:lnTo>
                  <a:pt x="8039572" y="5583848"/>
                </a:lnTo>
                <a:lnTo>
                  <a:pt x="0" y="5583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1717303">
            <a:off x="718837" y="-1643678"/>
            <a:ext cx="4275104" cy="2743200"/>
          </a:xfrm>
          <a:custGeom>
            <a:avLst/>
            <a:gdLst/>
            <a:ahLst/>
            <a:cxnLst/>
            <a:rect l="l" t="t" r="r" b="b"/>
            <a:pathLst>
              <a:path w="6412656" h="4114800">
                <a:moveTo>
                  <a:pt x="0" y="0"/>
                </a:moveTo>
                <a:lnTo>
                  <a:pt x="6412657" y="0"/>
                </a:lnTo>
                <a:lnTo>
                  <a:pt x="64126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20155" y="3665603"/>
            <a:ext cx="4008154" cy="3761065"/>
          </a:xfrm>
          <a:custGeom>
            <a:avLst/>
            <a:gdLst/>
            <a:ahLst/>
            <a:cxnLst/>
            <a:rect l="l" t="t" r="r" b="b"/>
            <a:pathLst>
              <a:path w="6012231" h="5641597">
                <a:moveTo>
                  <a:pt x="0" y="0"/>
                </a:moveTo>
                <a:lnTo>
                  <a:pt x="6012231" y="0"/>
                </a:lnTo>
                <a:lnTo>
                  <a:pt x="6012231" y="5641597"/>
                </a:lnTo>
                <a:lnTo>
                  <a:pt x="0" y="56415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228063" flipH="1">
            <a:off x="-159574" y="5675670"/>
            <a:ext cx="2000697" cy="1686538"/>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5142693">
            <a:off x="7998926" y="-54760"/>
            <a:ext cx="826700" cy="1199697"/>
          </a:xfrm>
          <a:custGeom>
            <a:avLst/>
            <a:gdLst/>
            <a:ahLst/>
            <a:cxnLst/>
            <a:rect l="l" t="t" r="r" b="b"/>
            <a:pathLst>
              <a:path w="1240050" h="1799545">
                <a:moveTo>
                  <a:pt x="0" y="0"/>
                </a:moveTo>
                <a:lnTo>
                  <a:pt x="1240050" y="0"/>
                </a:lnTo>
                <a:lnTo>
                  <a:pt x="1240050" y="1799544"/>
                </a:lnTo>
                <a:lnTo>
                  <a:pt x="0" y="17995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1717303">
            <a:off x="8191542" y="5127600"/>
            <a:ext cx="4410313" cy="2829959"/>
          </a:xfrm>
          <a:custGeom>
            <a:avLst/>
            <a:gdLst/>
            <a:ahLst/>
            <a:cxnLst/>
            <a:rect l="l" t="t" r="r" b="b"/>
            <a:pathLst>
              <a:path w="6615469" h="4244938">
                <a:moveTo>
                  <a:pt x="0" y="0"/>
                </a:moveTo>
                <a:lnTo>
                  <a:pt x="6615468" y="0"/>
                </a:lnTo>
                <a:lnTo>
                  <a:pt x="6615468" y="4244938"/>
                </a:lnTo>
                <a:lnTo>
                  <a:pt x="0" y="4244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9" name="TextBox 9"/>
          <p:cNvSpPr txBox="1"/>
          <p:nvPr/>
        </p:nvSpPr>
        <p:spPr>
          <a:xfrm>
            <a:off x="983922" y="2503186"/>
            <a:ext cx="10303137" cy="405367"/>
          </a:xfrm>
          <a:prstGeom prst="rect">
            <a:avLst/>
          </a:prstGeom>
        </p:spPr>
        <p:txBody>
          <a:bodyPr lIns="0" tIns="0" rIns="0" bIns="0" rtlCol="0" anchor="t">
            <a:spAutoFit/>
          </a:bodyPr>
          <a:lstStyle/>
          <a:p>
            <a:pPr algn="ctr" defTabSz="609630">
              <a:lnSpc>
                <a:spcPts val="3000"/>
              </a:lnSpc>
            </a:pPr>
            <a:r>
              <a:rPr lang="en-US" sz="4000">
                <a:solidFill>
                  <a:srgbClr val="543324"/>
                </a:solidFill>
                <a:latin typeface="Halimum"/>
              </a:rPr>
              <a:t> Group Activity</a:t>
            </a:r>
          </a:p>
        </p:txBody>
      </p:sp>
      <p:sp>
        <p:nvSpPr>
          <p:cNvPr id="10" name="Freeform 10"/>
          <p:cNvSpPr/>
          <p:nvPr/>
        </p:nvSpPr>
        <p:spPr>
          <a:xfrm rot="-1085091">
            <a:off x="9113963" y="3978849"/>
            <a:ext cx="4784475" cy="3792783"/>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rot="10281067" flipH="1" flipV="1">
            <a:off x="10478679" y="5381693"/>
            <a:ext cx="1426436" cy="1198206"/>
          </a:xfrm>
          <a:custGeom>
            <a:avLst/>
            <a:gdLst/>
            <a:ahLst/>
            <a:cxnLst/>
            <a:rect l="l" t="t" r="r" b="b"/>
            <a:pathLst>
              <a:path w="2139654" h="1797309">
                <a:moveTo>
                  <a:pt x="2139654" y="1797309"/>
                </a:moveTo>
                <a:lnTo>
                  <a:pt x="0" y="1797309"/>
                </a:lnTo>
                <a:lnTo>
                  <a:pt x="0" y="0"/>
                </a:lnTo>
                <a:lnTo>
                  <a:pt x="2139654" y="0"/>
                </a:lnTo>
                <a:lnTo>
                  <a:pt x="2139654" y="1797309"/>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1708428">
            <a:off x="-1283594" y="715748"/>
            <a:ext cx="4876800" cy="1463040"/>
          </a:xfrm>
          <a:custGeom>
            <a:avLst/>
            <a:gdLst/>
            <a:ahLst/>
            <a:cxnLst/>
            <a:rect l="l" t="t" r="r" b="b"/>
            <a:pathLst>
              <a:path w="7315200" h="2194560">
                <a:moveTo>
                  <a:pt x="0" y="0"/>
                </a:moveTo>
                <a:lnTo>
                  <a:pt x="7315200" y="0"/>
                </a:lnTo>
                <a:lnTo>
                  <a:pt x="7315200" y="2194560"/>
                </a:lnTo>
                <a:lnTo>
                  <a:pt x="0" y="219456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4532684">
            <a:off x="57415" y="3732998"/>
            <a:ext cx="826700" cy="1199697"/>
          </a:xfrm>
          <a:custGeom>
            <a:avLst/>
            <a:gdLst/>
            <a:ahLst/>
            <a:cxnLst/>
            <a:rect l="l" t="t" r="r" b="b"/>
            <a:pathLst>
              <a:path w="1240050" h="1799545">
                <a:moveTo>
                  <a:pt x="0" y="0"/>
                </a:moveTo>
                <a:lnTo>
                  <a:pt x="1240049" y="0"/>
                </a:lnTo>
                <a:lnTo>
                  <a:pt x="1240049" y="1799544"/>
                </a:lnTo>
                <a:lnTo>
                  <a:pt x="0" y="17995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10260044" flipH="1">
            <a:off x="10286710" y="-385365"/>
            <a:ext cx="2000697" cy="1686538"/>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8853935">
            <a:off x="70867" y="-143957"/>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2700000">
            <a:off x="7258076" y="5763586"/>
            <a:ext cx="912807" cy="1324653"/>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5662259">
            <a:off x="11503315" y="1464117"/>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8" name="TextBox 18"/>
          <p:cNvSpPr txBox="1"/>
          <p:nvPr/>
        </p:nvSpPr>
        <p:spPr>
          <a:xfrm>
            <a:off x="1894825" y="3163924"/>
            <a:ext cx="8501873" cy="2308709"/>
          </a:xfrm>
          <a:prstGeom prst="rect">
            <a:avLst/>
          </a:prstGeom>
        </p:spPr>
        <p:txBody>
          <a:bodyPr lIns="0" tIns="0" rIns="0" bIns="0" rtlCol="0" anchor="t">
            <a:spAutoFit/>
          </a:bodyPr>
          <a:lstStyle/>
          <a:p>
            <a:pPr algn="ctr" defTabSz="609630">
              <a:lnSpc>
                <a:spcPts val="4631"/>
              </a:lnSpc>
            </a:pPr>
            <a:r>
              <a:rPr lang="en-US" sz="3307" spc="344">
                <a:solidFill>
                  <a:srgbClr val="543324"/>
                </a:solidFill>
                <a:latin typeface="Poppins Bold"/>
              </a:rPr>
              <a:t>USING ACTE’S STRATIGIC PLAN CREATE CONFERENCE SESSIONS THAT ALIGN TO THE</a:t>
            </a:r>
          </a:p>
          <a:p>
            <a:pPr algn="ctr" defTabSz="609630">
              <a:lnSpc>
                <a:spcPts val="4631"/>
              </a:lnSpc>
            </a:pPr>
            <a:r>
              <a:rPr lang="en-US" sz="3307" spc="344">
                <a:solidFill>
                  <a:srgbClr val="543324"/>
                </a:solidFill>
                <a:latin typeface="Poppins Bold"/>
              </a:rPr>
              <a:t> STRATIGIC PLAN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2" name="Freeform 2"/>
          <p:cNvSpPr/>
          <p:nvPr/>
        </p:nvSpPr>
        <p:spPr>
          <a:xfrm>
            <a:off x="7939964" y="-975967"/>
            <a:ext cx="5629418" cy="3756357"/>
          </a:xfrm>
          <a:custGeom>
            <a:avLst/>
            <a:gdLst/>
            <a:ahLst/>
            <a:cxnLst/>
            <a:rect l="l" t="t" r="r" b="b"/>
            <a:pathLst>
              <a:path w="8444127" h="5634536">
                <a:moveTo>
                  <a:pt x="0" y="0"/>
                </a:moveTo>
                <a:lnTo>
                  <a:pt x="8444127" y="0"/>
                </a:lnTo>
                <a:lnTo>
                  <a:pt x="8444127" y="5634535"/>
                </a:lnTo>
                <a:lnTo>
                  <a:pt x="0" y="56345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10800000">
            <a:off x="-528618" y="3956137"/>
            <a:ext cx="4680509" cy="3250826"/>
          </a:xfrm>
          <a:custGeom>
            <a:avLst/>
            <a:gdLst/>
            <a:ahLst/>
            <a:cxnLst/>
            <a:rect l="l" t="t" r="r" b="b"/>
            <a:pathLst>
              <a:path w="7020763" h="4876239">
                <a:moveTo>
                  <a:pt x="0" y="0"/>
                </a:moveTo>
                <a:lnTo>
                  <a:pt x="7020763" y="0"/>
                </a:lnTo>
                <a:lnTo>
                  <a:pt x="7020763" y="4876239"/>
                </a:lnTo>
                <a:lnTo>
                  <a:pt x="0" y="48762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1717303">
            <a:off x="451765" y="-1763777"/>
            <a:ext cx="4275104" cy="2743200"/>
          </a:xfrm>
          <a:custGeom>
            <a:avLst/>
            <a:gdLst/>
            <a:ahLst/>
            <a:cxnLst/>
            <a:rect l="l" t="t" r="r" b="b"/>
            <a:pathLst>
              <a:path w="6412656" h="4114800">
                <a:moveTo>
                  <a:pt x="0" y="0"/>
                </a:moveTo>
                <a:lnTo>
                  <a:pt x="6412657" y="0"/>
                </a:lnTo>
                <a:lnTo>
                  <a:pt x="64126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246021" y="4308683"/>
            <a:ext cx="3500224" cy="3284447"/>
          </a:xfrm>
          <a:custGeom>
            <a:avLst/>
            <a:gdLst/>
            <a:ahLst/>
            <a:cxnLst/>
            <a:rect l="l" t="t" r="r" b="b"/>
            <a:pathLst>
              <a:path w="5250336" h="4926670">
                <a:moveTo>
                  <a:pt x="0" y="0"/>
                </a:moveTo>
                <a:lnTo>
                  <a:pt x="5250336" y="0"/>
                </a:lnTo>
                <a:lnTo>
                  <a:pt x="5250336" y="4926670"/>
                </a:lnTo>
                <a:lnTo>
                  <a:pt x="0" y="49266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228063" flipH="1">
            <a:off x="-193971" y="5926625"/>
            <a:ext cx="1603856" cy="1352011"/>
          </a:xfrm>
          <a:custGeom>
            <a:avLst/>
            <a:gdLst/>
            <a:ahLst/>
            <a:cxnLst/>
            <a:rect l="l" t="t" r="r" b="b"/>
            <a:pathLst>
              <a:path w="2405784" h="2028016">
                <a:moveTo>
                  <a:pt x="2405783" y="0"/>
                </a:moveTo>
                <a:lnTo>
                  <a:pt x="0" y="0"/>
                </a:lnTo>
                <a:lnTo>
                  <a:pt x="0" y="2028016"/>
                </a:lnTo>
                <a:lnTo>
                  <a:pt x="2405783" y="2028016"/>
                </a:lnTo>
                <a:lnTo>
                  <a:pt x="2405783"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5279911">
            <a:off x="7716535" y="-259267"/>
            <a:ext cx="826700" cy="1199697"/>
          </a:xfrm>
          <a:custGeom>
            <a:avLst/>
            <a:gdLst/>
            <a:ahLst/>
            <a:cxnLst/>
            <a:rect l="l" t="t" r="r" b="b"/>
            <a:pathLst>
              <a:path w="1240050" h="1799545">
                <a:moveTo>
                  <a:pt x="0" y="0"/>
                </a:moveTo>
                <a:lnTo>
                  <a:pt x="1240050" y="0"/>
                </a:lnTo>
                <a:lnTo>
                  <a:pt x="1240050" y="1799544"/>
                </a:lnTo>
                <a:lnTo>
                  <a:pt x="0" y="17995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1717303">
            <a:off x="8549516" y="5503331"/>
            <a:ext cx="4410313" cy="2829959"/>
          </a:xfrm>
          <a:custGeom>
            <a:avLst/>
            <a:gdLst/>
            <a:ahLst/>
            <a:cxnLst/>
            <a:rect l="l" t="t" r="r" b="b"/>
            <a:pathLst>
              <a:path w="6615469" h="4244938">
                <a:moveTo>
                  <a:pt x="0" y="0"/>
                </a:moveTo>
                <a:lnTo>
                  <a:pt x="6615469" y="0"/>
                </a:lnTo>
                <a:lnTo>
                  <a:pt x="6615469" y="4244938"/>
                </a:lnTo>
                <a:lnTo>
                  <a:pt x="0" y="4244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rot="-1085091">
            <a:off x="9471937" y="4354579"/>
            <a:ext cx="4784475" cy="3792783"/>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10281067" flipH="1" flipV="1">
            <a:off x="10827138" y="5540775"/>
            <a:ext cx="1260853" cy="1059116"/>
          </a:xfrm>
          <a:custGeom>
            <a:avLst/>
            <a:gdLst/>
            <a:ahLst/>
            <a:cxnLst/>
            <a:rect l="l" t="t" r="r" b="b"/>
            <a:pathLst>
              <a:path w="1891279" h="1588674">
                <a:moveTo>
                  <a:pt x="1891279" y="1588674"/>
                </a:moveTo>
                <a:lnTo>
                  <a:pt x="0" y="1588674"/>
                </a:lnTo>
                <a:lnTo>
                  <a:pt x="0" y="0"/>
                </a:lnTo>
                <a:lnTo>
                  <a:pt x="1891279" y="0"/>
                </a:lnTo>
                <a:lnTo>
                  <a:pt x="1891279" y="1588674"/>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rot="-2186173">
            <a:off x="-1045019" y="80901"/>
            <a:ext cx="4143947" cy="1243184"/>
          </a:xfrm>
          <a:custGeom>
            <a:avLst/>
            <a:gdLst/>
            <a:ahLst/>
            <a:cxnLst/>
            <a:rect l="l" t="t" r="r" b="b"/>
            <a:pathLst>
              <a:path w="6215921" h="1864776">
                <a:moveTo>
                  <a:pt x="0" y="0"/>
                </a:moveTo>
                <a:lnTo>
                  <a:pt x="6215920" y="0"/>
                </a:lnTo>
                <a:lnTo>
                  <a:pt x="6215920" y="1864776"/>
                </a:lnTo>
                <a:lnTo>
                  <a:pt x="0" y="186477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4532684">
            <a:off x="-292231" y="4308132"/>
            <a:ext cx="721937" cy="1047666"/>
          </a:xfrm>
          <a:custGeom>
            <a:avLst/>
            <a:gdLst/>
            <a:ahLst/>
            <a:cxnLst/>
            <a:rect l="l" t="t" r="r" b="b"/>
            <a:pathLst>
              <a:path w="1082905" h="1571499">
                <a:moveTo>
                  <a:pt x="0" y="0"/>
                </a:moveTo>
                <a:lnTo>
                  <a:pt x="1082906" y="0"/>
                </a:lnTo>
                <a:lnTo>
                  <a:pt x="1082906" y="1571499"/>
                </a:lnTo>
                <a:lnTo>
                  <a:pt x="0" y="157149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10246971" flipH="1">
            <a:off x="10850008" y="-317546"/>
            <a:ext cx="1561439" cy="1316254"/>
          </a:xfrm>
          <a:custGeom>
            <a:avLst/>
            <a:gdLst/>
            <a:ahLst/>
            <a:cxnLst/>
            <a:rect l="l" t="t" r="r" b="b"/>
            <a:pathLst>
              <a:path w="2342158" h="1974381">
                <a:moveTo>
                  <a:pt x="2342158" y="0"/>
                </a:moveTo>
                <a:lnTo>
                  <a:pt x="0" y="0"/>
                </a:lnTo>
                <a:lnTo>
                  <a:pt x="0" y="1974381"/>
                </a:lnTo>
                <a:lnTo>
                  <a:pt x="2342158" y="1974381"/>
                </a:lnTo>
                <a:lnTo>
                  <a:pt x="2342158"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8853935">
            <a:off x="2846556" y="-127873"/>
            <a:ext cx="826700" cy="1199697"/>
          </a:xfrm>
          <a:custGeom>
            <a:avLst/>
            <a:gdLst/>
            <a:ahLst/>
            <a:cxnLst/>
            <a:rect l="l" t="t" r="r" b="b"/>
            <a:pathLst>
              <a:path w="1240050" h="1799545">
                <a:moveTo>
                  <a:pt x="0" y="0"/>
                </a:moveTo>
                <a:lnTo>
                  <a:pt x="1240049" y="0"/>
                </a:lnTo>
                <a:lnTo>
                  <a:pt x="1240049" y="1799545"/>
                </a:lnTo>
                <a:lnTo>
                  <a:pt x="0" y="179954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2700000">
            <a:off x="7850625" y="6139742"/>
            <a:ext cx="912807" cy="1324653"/>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5662259">
            <a:off x="11220026" y="1082696"/>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a:off x="666095" y="1972627"/>
            <a:ext cx="10782407" cy="3902323"/>
          </a:xfrm>
          <a:custGeom>
            <a:avLst/>
            <a:gdLst/>
            <a:ahLst/>
            <a:cxnLst/>
            <a:rect l="l" t="t" r="r" b="b"/>
            <a:pathLst>
              <a:path w="16173611" h="5853485">
                <a:moveTo>
                  <a:pt x="0" y="0"/>
                </a:moveTo>
                <a:lnTo>
                  <a:pt x="16173612" y="0"/>
                </a:lnTo>
                <a:lnTo>
                  <a:pt x="16173612" y="5853485"/>
                </a:lnTo>
                <a:lnTo>
                  <a:pt x="0" y="5853485"/>
                </a:lnTo>
                <a:lnTo>
                  <a:pt x="0" y="0"/>
                </a:lnTo>
                <a:close/>
              </a:path>
            </a:pathLst>
          </a:custGeom>
          <a:blipFill>
            <a:blip r:embed="rId28"/>
            <a:stretch>
              <a:fillRect t="-37779" b="-47806"/>
            </a:stretch>
          </a:blipFill>
        </p:spPr>
        <p:txBody>
          <a:bodyPr/>
          <a:lstStyle/>
          <a:p>
            <a:pPr defTabSz="609630"/>
            <a:endParaRPr lang="en-US" sz="1200">
              <a:solidFill>
                <a:prstClr val="black"/>
              </a:solidFill>
              <a:latin typeface="Calibri"/>
            </a:endParaRPr>
          </a:p>
        </p:txBody>
      </p:sp>
      <p:sp>
        <p:nvSpPr>
          <p:cNvPr id="18" name="TextBox 18"/>
          <p:cNvSpPr txBox="1"/>
          <p:nvPr/>
        </p:nvSpPr>
        <p:spPr>
          <a:xfrm>
            <a:off x="222142" y="1097632"/>
            <a:ext cx="11642033" cy="628377"/>
          </a:xfrm>
          <a:prstGeom prst="rect">
            <a:avLst/>
          </a:prstGeom>
        </p:spPr>
        <p:txBody>
          <a:bodyPr lIns="0" tIns="0" rIns="0" bIns="0" rtlCol="0" anchor="t">
            <a:spAutoFit/>
          </a:bodyPr>
          <a:lstStyle/>
          <a:p>
            <a:pPr algn="ctr" defTabSz="609630">
              <a:lnSpc>
                <a:spcPts val="4936"/>
              </a:lnSpc>
            </a:pPr>
            <a:r>
              <a:rPr lang="en-US" sz="4447">
                <a:solidFill>
                  <a:srgbClr val="243440"/>
                </a:solidFill>
                <a:latin typeface="Halimum Bold"/>
              </a:rPr>
              <a:t>What we came up with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2" name="Freeform 2"/>
          <p:cNvSpPr/>
          <p:nvPr/>
        </p:nvSpPr>
        <p:spPr>
          <a:xfrm>
            <a:off x="8813171" y="-366448"/>
            <a:ext cx="3648923" cy="2534343"/>
          </a:xfrm>
          <a:custGeom>
            <a:avLst/>
            <a:gdLst/>
            <a:ahLst/>
            <a:cxnLst/>
            <a:rect l="l" t="t" r="r" b="b"/>
            <a:pathLst>
              <a:path w="5473384" h="3801514">
                <a:moveTo>
                  <a:pt x="0" y="0"/>
                </a:moveTo>
                <a:lnTo>
                  <a:pt x="5473384" y="0"/>
                </a:lnTo>
                <a:lnTo>
                  <a:pt x="5473384" y="3801514"/>
                </a:lnTo>
                <a:lnTo>
                  <a:pt x="0" y="3801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10800000">
            <a:off x="9936210" y="-188624"/>
            <a:ext cx="2679982" cy="2514770"/>
          </a:xfrm>
          <a:custGeom>
            <a:avLst/>
            <a:gdLst/>
            <a:ahLst/>
            <a:cxnLst/>
            <a:rect l="l" t="t" r="r" b="b"/>
            <a:pathLst>
              <a:path w="4019973" h="3772155">
                <a:moveTo>
                  <a:pt x="0" y="0"/>
                </a:moveTo>
                <a:lnTo>
                  <a:pt x="4019972" y="0"/>
                </a:lnTo>
                <a:lnTo>
                  <a:pt x="4019972" y="3772155"/>
                </a:lnTo>
                <a:lnTo>
                  <a:pt x="0" y="3772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10571936" flipH="1">
            <a:off x="10982615" y="-496315"/>
            <a:ext cx="1590875" cy="1341068"/>
          </a:xfrm>
          <a:custGeom>
            <a:avLst/>
            <a:gdLst/>
            <a:ahLst/>
            <a:cxnLst/>
            <a:rect l="l" t="t" r="r" b="b"/>
            <a:pathLst>
              <a:path w="2386312" h="2011602">
                <a:moveTo>
                  <a:pt x="2386312" y="0"/>
                </a:moveTo>
                <a:lnTo>
                  <a:pt x="0" y="0"/>
                </a:lnTo>
                <a:lnTo>
                  <a:pt x="0" y="2011602"/>
                </a:lnTo>
                <a:lnTo>
                  <a:pt x="2386312" y="2011602"/>
                </a:lnTo>
                <a:lnTo>
                  <a:pt x="238631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9082696">
            <a:off x="-726182" y="-1186310"/>
            <a:ext cx="4410313" cy="2829959"/>
          </a:xfrm>
          <a:custGeom>
            <a:avLst/>
            <a:gdLst/>
            <a:ahLst/>
            <a:cxnLst/>
            <a:rect l="l" t="t" r="r" b="b"/>
            <a:pathLst>
              <a:path w="6615469" h="4244938">
                <a:moveTo>
                  <a:pt x="0" y="0"/>
                </a:moveTo>
                <a:lnTo>
                  <a:pt x="6615469" y="0"/>
                </a:lnTo>
                <a:lnTo>
                  <a:pt x="6615469" y="4244938"/>
                </a:lnTo>
                <a:lnTo>
                  <a:pt x="0" y="42449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9714908">
            <a:off x="-2022766" y="-1000382"/>
            <a:ext cx="4784475" cy="3792783"/>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518932" flipH="1" flipV="1">
            <a:off x="124740" y="179691"/>
            <a:ext cx="1260853" cy="1059116"/>
          </a:xfrm>
          <a:custGeom>
            <a:avLst/>
            <a:gdLst/>
            <a:ahLst/>
            <a:cxnLst/>
            <a:rect l="l" t="t" r="r" b="b"/>
            <a:pathLst>
              <a:path w="1891279" h="1588674">
                <a:moveTo>
                  <a:pt x="1891279" y="1588675"/>
                </a:moveTo>
                <a:lnTo>
                  <a:pt x="0" y="1588675"/>
                </a:lnTo>
                <a:lnTo>
                  <a:pt x="0" y="0"/>
                </a:lnTo>
                <a:lnTo>
                  <a:pt x="1891279" y="0"/>
                </a:lnTo>
                <a:lnTo>
                  <a:pt x="1891279" y="1588675"/>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5521487">
            <a:off x="104694" y="5518958"/>
            <a:ext cx="1088958" cy="1580282"/>
          </a:xfrm>
          <a:custGeom>
            <a:avLst/>
            <a:gdLst/>
            <a:ahLst/>
            <a:cxnLst/>
            <a:rect l="l" t="t" r="r" b="b"/>
            <a:pathLst>
              <a:path w="1633437" h="2370423">
                <a:moveTo>
                  <a:pt x="0" y="0"/>
                </a:moveTo>
                <a:lnTo>
                  <a:pt x="1633438" y="0"/>
                </a:lnTo>
                <a:lnTo>
                  <a:pt x="1633438" y="2370424"/>
                </a:lnTo>
                <a:lnTo>
                  <a:pt x="0" y="23704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rot="3117965">
            <a:off x="10827474" y="5524304"/>
            <a:ext cx="1081592" cy="1569593"/>
          </a:xfrm>
          <a:custGeom>
            <a:avLst/>
            <a:gdLst/>
            <a:ahLst/>
            <a:cxnLst/>
            <a:rect l="l" t="t" r="r" b="b"/>
            <a:pathLst>
              <a:path w="1622388" h="2354389">
                <a:moveTo>
                  <a:pt x="0" y="0"/>
                </a:moveTo>
                <a:lnTo>
                  <a:pt x="1622388" y="0"/>
                </a:lnTo>
                <a:lnTo>
                  <a:pt x="1622388" y="2354388"/>
                </a:lnTo>
                <a:lnTo>
                  <a:pt x="0" y="235438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1478975" y="2193295"/>
            <a:ext cx="4080099" cy="525785"/>
          </a:xfrm>
          <a:prstGeom prst="rect">
            <a:avLst/>
          </a:prstGeom>
        </p:spPr>
        <p:txBody>
          <a:bodyPr lIns="0" tIns="0" rIns="0" bIns="0" rtlCol="0" anchor="t">
            <a:spAutoFit/>
          </a:bodyPr>
          <a:lstStyle/>
          <a:p>
            <a:pPr algn="r" defTabSz="609630">
              <a:lnSpc>
                <a:spcPts val="4070"/>
              </a:lnSpc>
            </a:pPr>
            <a:r>
              <a:rPr lang="en-US" sz="3666" spc="241">
                <a:solidFill>
                  <a:srgbClr val="243440"/>
                </a:solidFill>
                <a:latin typeface="Halimum"/>
              </a:rPr>
              <a:t>Next Steps</a:t>
            </a:r>
          </a:p>
        </p:txBody>
      </p:sp>
      <p:sp>
        <p:nvSpPr>
          <p:cNvPr id="11" name="TextBox 11"/>
          <p:cNvSpPr txBox="1"/>
          <p:nvPr/>
        </p:nvSpPr>
        <p:spPr>
          <a:xfrm>
            <a:off x="1910830" y="2935257"/>
            <a:ext cx="7246833" cy="2006190"/>
          </a:xfrm>
          <a:prstGeom prst="rect">
            <a:avLst/>
          </a:prstGeom>
        </p:spPr>
        <p:txBody>
          <a:bodyPr lIns="0" tIns="0" rIns="0" bIns="0" rtlCol="0" anchor="t">
            <a:spAutoFit/>
          </a:bodyPr>
          <a:lstStyle/>
          <a:p>
            <a:pPr algn="r" defTabSz="609630">
              <a:lnSpc>
                <a:spcPts val="3959"/>
              </a:lnSpc>
            </a:pPr>
            <a:r>
              <a:rPr lang="en-US" sz="2827">
                <a:solidFill>
                  <a:srgbClr val="243440"/>
                </a:solidFill>
                <a:latin typeface="Poppins Bold"/>
              </a:rPr>
              <a:t>We then went back to our full board and asked each division to take the topics and find a presenter for that workshop.  We had a list of presenter ideas they could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2" name="Freeform 2"/>
          <p:cNvSpPr/>
          <p:nvPr/>
        </p:nvSpPr>
        <p:spPr>
          <a:xfrm rot="5835293">
            <a:off x="9010723" y="3787344"/>
            <a:ext cx="4283276" cy="2974930"/>
          </a:xfrm>
          <a:custGeom>
            <a:avLst/>
            <a:gdLst/>
            <a:ahLst/>
            <a:cxnLst/>
            <a:rect l="l" t="t" r="r" b="b"/>
            <a:pathLst>
              <a:path w="6424914" h="4462395">
                <a:moveTo>
                  <a:pt x="0" y="0"/>
                </a:moveTo>
                <a:lnTo>
                  <a:pt x="6424914" y="0"/>
                </a:lnTo>
                <a:lnTo>
                  <a:pt x="6424914" y="4462395"/>
                </a:lnTo>
                <a:lnTo>
                  <a:pt x="0" y="44623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1717303">
            <a:off x="519149" y="-1573340"/>
            <a:ext cx="4275104" cy="2743200"/>
          </a:xfrm>
          <a:custGeom>
            <a:avLst/>
            <a:gdLst/>
            <a:ahLst/>
            <a:cxnLst/>
            <a:rect l="l" t="t" r="r" b="b"/>
            <a:pathLst>
              <a:path w="6412656" h="4114800">
                <a:moveTo>
                  <a:pt x="0" y="0"/>
                </a:moveTo>
                <a:lnTo>
                  <a:pt x="6412656" y="0"/>
                </a:lnTo>
                <a:lnTo>
                  <a:pt x="641265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4398872">
            <a:off x="9852682" y="4578421"/>
            <a:ext cx="3372159" cy="3164276"/>
          </a:xfrm>
          <a:custGeom>
            <a:avLst/>
            <a:gdLst/>
            <a:ahLst/>
            <a:cxnLst/>
            <a:rect l="l" t="t" r="r" b="b"/>
            <a:pathLst>
              <a:path w="5058238" h="4746414">
                <a:moveTo>
                  <a:pt x="0" y="0"/>
                </a:moveTo>
                <a:lnTo>
                  <a:pt x="5058238" y="0"/>
                </a:lnTo>
                <a:lnTo>
                  <a:pt x="5058238" y="4746415"/>
                </a:lnTo>
                <a:lnTo>
                  <a:pt x="0" y="47464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4170808" flipH="1">
            <a:off x="11249865" y="5992012"/>
            <a:ext cx="1396427" cy="1177153"/>
          </a:xfrm>
          <a:custGeom>
            <a:avLst/>
            <a:gdLst/>
            <a:ahLst/>
            <a:cxnLst/>
            <a:rect l="l" t="t" r="r" b="b"/>
            <a:pathLst>
              <a:path w="2094640" h="1765729">
                <a:moveTo>
                  <a:pt x="2094640" y="0"/>
                </a:moveTo>
                <a:lnTo>
                  <a:pt x="0" y="0"/>
                </a:lnTo>
                <a:lnTo>
                  <a:pt x="0" y="1765729"/>
                </a:lnTo>
                <a:lnTo>
                  <a:pt x="2094640" y="1765729"/>
                </a:lnTo>
                <a:lnTo>
                  <a:pt x="209464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2186173">
            <a:off x="-788306" y="484333"/>
            <a:ext cx="3886521" cy="1165956"/>
          </a:xfrm>
          <a:custGeom>
            <a:avLst/>
            <a:gdLst/>
            <a:ahLst/>
            <a:cxnLst/>
            <a:rect l="l" t="t" r="r" b="b"/>
            <a:pathLst>
              <a:path w="5829781" h="1748934">
                <a:moveTo>
                  <a:pt x="0" y="0"/>
                </a:moveTo>
                <a:lnTo>
                  <a:pt x="5829780" y="0"/>
                </a:lnTo>
                <a:lnTo>
                  <a:pt x="5829780" y="1748934"/>
                </a:lnTo>
                <a:lnTo>
                  <a:pt x="0" y="17489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4532684">
            <a:off x="9125785" y="5980740"/>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8853935">
            <a:off x="-144088" y="-50911"/>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rot="6992396">
            <a:off x="-24931" y="5439104"/>
            <a:ext cx="1010340" cy="1466192"/>
          </a:xfrm>
          <a:custGeom>
            <a:avLst/>
            <a:gdLst/>
            <a:ahLst/>
            <a:cxnLst/>
            <a:rect l="l" t="t" r="r" b="b"/>
            <a:pathLst>
              <a:path w="1515510" h="2199288">
                <a:moveTo>
                  <a:pt x="0" y="0"/>
                </a:moveTo>
                <a:lnTo>
                  <a:pt x="1515509" y="0"/>
                </a:lnTo>
                <a:lnTo>
                  <a:pt x="1515509" y="2199288"/>
                </a:lnTo>
                <a:lnTo>
                  <a:pt x="0" y="219928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6992396">
            <a:off x="11511636" y="112006"/>
            <a:ext cx="1010340" cy="1466192"/>
          </a:xfrm>
          <a:custGeom>
            <a:avLst/>
            <a:gdLst/>
            <a:ahLst/>
            <a:cxnLst/>
            <a:rect l="l" t="t" r="r" b="b"/>
            <a:pathLst>
              <a:path w="1515510" h="2199288">
                <a:moveTo>
                  <a:pt x="0" y="0"/>
                </a:moveTo>
                <a:lnTo>
                  <a:pt x="1515509" y="0"/>
                </a:lnTo>
                <a:lnTo>
                  <a:pt x="1515509" y="2199288"/>
                </a:lnTo>
                <a:lnTo>
                  <a:pt x="0" y="219928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1361805" y="588507"/>
            <a:ext cx="4386531" cy="5992081"/>
          </a:xfrm>
          <a:custGeom>
            <a:avLst/>
            <a:gdLst/>
            <a:ahLst/>
            <a:cxnLst/>
            <a:rect l="l" t="t" r="r" b="b"/>
            <a:pathLst>
              <a:path w="6579797" h="8988121">
                <a:moveTo>
                  <a:pt x="0" y="0"/>
                </a:moveTo>
                <a:lnTo>
                  <a:pt x="6579797" y="0"/>
                </a:lnTo>
                <a:lnTo>
                  <a:pt x="6579797" y="8988122"/>
                </a:lnTo>
                <a:lnTo>
                  <a:pt x="0" y="8988122"/>
                </a:lnTo>
                <a:lnTo>
                  <a:pt x="0" y="0"/>
                </a:lnTo>
                <a:close/>
              </a:path>
            </a:pathLst>
          </a:custGeom>
          <a:blipFill>
            <a:blip r:embed="rId16"/>
            <a:stretch>
              <a:fillRect l="-1361" r="-5968"/>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6408736" y="2882314"/>
            <a:ext cx="4517533" cy="1022331"/>
          </a:xfrm>
          <a:prstGeom prst="rect">
            <a:avLst/>
          </a:prstGeom>
        </p:spPr>
        <p:txBody>
          <a:bodyPr lIns="0" tIns="0" rIns="0" bIns="0" rtlCol="0" anchor="t">
            <a:spAutoFit/>
          </a:bodyPr>
          <a:lstStyle/>
          <a:p>
            <a:pPr defTabSz="609630">
              <a:lnSpc>
                <a:spcPts val="2735"/>
              </a:lnSpc>
            </a:pPr>
            <a:r>
              <a:rPr lang="en-US" sz="1953">
                <a:solidFill>
                  <a:srgbClr val="243440"/>
                </a:solidFill>
                <a:latin typeface="Poppins"/>
              </a:rPr>
              <a:t>Here are the amazing workshops were were able to offer - most directly relating to our stratigic plan.</a:t>
            </a:r>
          </a:p>
        </p:txBody>
      </p:sp>
      <p:sp>
        <p:nvSpPr>
          <p:cNvPr id="13" name="TextBox 13"/>
          <p:cNvSpPr txBox="1"/>
          <p:nvPr/>
        </p:nvSpPr>
        <p:spPr>
          <a:xfrm>
            <a:off x="6408737" y="2255685"/>
            <a:ext cx="4080099" cy="525785"/>
          </a:xfrm>
          <a:prstGeom prst="rect">
            <a:avLst/>
          </a:prstGeom>
        </p:spPr>
        <p:txBody>
          <a:bodyPr lIns="0" tIns="0" rIns="0" bIns="0" rtlCol="0" anchor="t">
            <a:spAutoFit/>
          </a:bodyPr>
          <a:lstStyle/>
          <a:p>
            <a:pPr algn="just" defTabSz="609630">
              <a:lnSpc>
                <a:spcPts val="4070"/>
              </a:lnSpc>
            </a:pPr>
            <a:r>
              <a:rPr lang="en-US" sz="3666" spc="241">
                <a:solidFill>
                  <a:srgbClr val="243440"/>
                </a:solidFill>
                <a:latin typeface="Halimum"/>
              </a:rPr>
              <a:t>Here it 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D1D260-B0E5-22C8-62BE-666A7D47C91E}"/>
              </a:ext>
            </a:extLst>
          </p:cNvPr>
          <p:cNvPicPr>
            <a:picLocks noChangeAspect="1"/>
          </p:cNvPicPr>
          <p:nvPr/>
        </p:nvPicPr>
        <p:blipFill>
          <a:blip r:embed="rId2"/>
          <a:stretch>
            <a:fillRect/>
          </a:stretch>
        </p:blipFill>
        <p:spPr>
          <a:xfrm>
            <a:off x="1534717" y="321014"/>
            <a:ext cx="9465200" cy="6449438"/>
          </a:xfrm>
          <a:prstGeom prst="rect">
            <a:avLst/>
          </a:prstGeom>
        </p:spPr>
      </p:pic>
    </p:spTree>
    <p:extLst>
      <p:ext uri="{BB962C8B-B14F-4D97-AF65-F5344CB8AC3E}">
        <p14:creationId xmlns:p14="http://schemas.microsoft.com/office/powerpoint/2010/main" val="53504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46204F-5828-E688-8683-16E8B3D98C6E}"/>
              </a:ext>
            </a:extLst>
          </p:cNvPr>
          <p:cNvSpPr txBox="1"/>
          <p:nvPr/>
        </p:nvSpPr>
        <p:spPr>
          <a:xfrm>
            <a:off x="1020278" y="779646"/>
            <a:ext cx="10241280" cy="3572003"/>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Introductions –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rPr>
              <a:t>NAME</a:t>
            </a:r>
            <a:endParaRPr lang="en-US" sz="36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rPr>
              <a:t>STATE ASSOCIATION</a:t>
            </a:r>
            <a:endParaRPr lang="en-US" sz="36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rPr>
              <a:t>WHAT THREE WORDS WOULD DESCRIBE YOUR LEADERSHIP TEAM?</a:t>
            </a:r>
          </a:p>
        </p:txBody>
      </p:sp>
      <p:pic>
        <p:nvPicPr>
          <p:cNvPr id="5" name="Picture 4" descr="Curious dog poking his head into view">
            <a:extLst>
              <a:ext uri="{FF2B5EF4-FFF2-40B4-BE49-F238E27FC236}">
                <a16:creationId xmlns:a16="http://schemas.microsoft.com/office/drawing/2014/main" id="{65EA54C3-E885-B285-0D0F-6A89D4C82CDF}"/>
              </a:ext>
            </a:extLst>
          </p:cNvPr>
          <p:cNvPicPr>
            <a:picLocks noChangeAspect="1"/>
          </p:cNvPicPr>
          <p:nvPr/>
        </p:nvPicPr>
        <p:blipFill rotWithShape="1">
          <a:blip r:embed="rId2">
            <a:extLst>
              <a:ext uri="{28A0092B-C50C-407E-A947-70E740481C1C}">
                <a14:useLocalDpi xmlns:a14="http://schemas.microsoft.com/office/drawing/2010/main" val="0"/>
              </a:ext>
            </a:extLst>
          </a:blip>
          <a:srcRect t="42465" b="10888"/>
          <a:stretch/>
        </p:blipFill>
        <p:spPr>
          <a:xfrm>
            <a:off x="3313" y="4231015"/>
            <a:ext cx="12192000" cy="2626985"/>
          </a:xfrm>
          <a:prstGeom prst="rect">
            <a:avLst/>
          </a:prstGeom>
        </p:spPr>
      </p:pic>
    </p:spTree>
    <p:extLst>
      <p:ext uri="{BB962C8B-B14F-4D97-AF65-F5344CB8AC3E}">
        <p14:creationId xmlns:p14="http://schemas.microsoft.com/office/powerpoint/2010/main" val="78194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3BD75D-D4F1-B821-958F-59810CB18838}"/>
              </a:ext>
            </a:extLst>
          </p:cNvPr>
          <p:cNvPicPr>
            <a:picLocks noChangeAspect="1"/>
          </p:cNvPicPr>
          <p:nvPr/>
        </p:nvPicPr>
        <p:blipFill>
          <a:blip r:embed="rId2"/>
          <a:stretch>
            <a:fillRect/>
          </a:stretch>
        </p:blipFill>
        <p:spPr>
          <a:xfrm>
            <a:off x="2348086" y="223936"/>
            <a:ext cx="7521460" cy="6388358"/>
          </a:xfrm>
          <a:prstGeom prst="rect">
            <a:avLst/>
          </a:prstGeom>
        </p:spPr>
      </p:pic>
    </p:spTree>
    <p:extLst>
      <p:ext uri="{BB962C8B-B14F-4D97-AF65-F5344CB8AC3E}">
        <p14:creationId xmlns:p14="http://schemas.microsoft.com/office/powerpoint/2010/main" val="62708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7CC06D-CEE1-F0D4-B4CF-91E280CBD80A}"/>
              </a:ext>
            </a:extLst>
          </p:cNvPr>
          <p:cNvSpPr txBox="1"/>
          <p:nvPr/>
        </p:nvSpPr>
        <p:spPr>
          <a:xfrm>
            <a:off x="1376039" y="1376038"/>
            <a:ext cx="4551349" cy="2866106"/>
          </a:xfrm>
          <a:prstGeom prst="rect">
            <a:avLst/>
          </a:prstGeom>
          <a:noFill/>
        </p:spPr>
        <p:txBody>
          <a:bodyPr wrap="square">
            <a:spAutoFit/>
          </a:bodyPr>
          <a:lstStyle/>
          <a:p>
            <a:pPr marL="0" marR="0">
              <a:lnSpc>
                <a:spcPct val="107000"/>
              </a:lnSpc>
              <a:spcBef>
                <a:spcPts val="0"/>
              </a:spcBef>
              <a:spcAft>
                <a:spcPts val="800"/>
              </a:spcAft>
            </a:pPr>
            <a:r>
              <a:rPr lang="en-US" sz="4400" b="1" i="1" dirty="0">
                <a:effectLst/>
                <a:latin typeface="Calibri" panose="020F0502020204030204" pitchFamily="34" charset="0"/>
                <a:ea typeface="Calibri" panose="020F0502020204030204" pitchFamily="34" charset="0"/>
                <a:cs typeface="Times New Roman" panose="02020603050405020304" pitchFamily="18" charset="0"/>
              </a:rPr>
              <a:t>Get to Know You !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Share a success story about your state association.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High Five Bee">
            <a:extLst>
              <a:ext uri="{FF2B5EF4-FFF2-40B4-BE49-F238E27FC236}">
                <a16:creationId xmlns:a16="http://schemas.microsoft.com/office/drawing/2014/main" id="{7E4647F0-A726-4737-CF6F-DF33ABE48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18556"/>
            <a:ext cx="5682575" cy="5682575"/>
          </a:xfrm>
          <a:prstGeom prst="rect">
            <a:avLst/>
          </a:prstGeom>
        </p:spPr>
      </p:pic>
    </p:spTree>
    <p:extLst>
      <p:ext uri="{BB962C8B-B14F-4D97-AF65-F5344CB8AC3E}">
        <p14:creationId xmlns:p14="http://schemas.microsoft.com/office/powerpoint/2010/main" val="79293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E96B5D-A6ED-DB74-8B0A-E264EC41F015}"/>
              </a:ext>
            </a:extLst>
          </p:cNvPr>
          <p:cNvSpPr txBox="1"/>
          <p:nvPr/>
        </p:nvSpPr>
        <p:spPr>
          <a:xfrm>
            <a:off x="2377440" y="1386038"/>
            <a:ext cx="8072846" cy="3046988"/>
          </a:xfrm>
          <a:prstGeom prst="rect">
            <a:avLst/>
          </a:prstGeom>
          <a:noFill/>
        </p:spPr>
        <p:txBody>
          <a:bodyPr wrap="square" rtlCol="0">
            <a:spAutoFit/>
          </a:bodyPr>
          <a:lstStyle/>
          <a:p>
            <a:pPr marL="457200" indent="-457200">
              <a:buFont typeface="Arial" panose="020B0604020202020204" pitchFamily="34" charset="0"/>
              <a:buChar char="•"/>
            </a:pPr>
            <a:r>
              <a:rPr lang="en-US" sz="4800" dirty="0">
                <a:latin typeface="Abadi" panose="020B0604020104020204" pitchFamily="34" charset="0"/>
                <a:ea typeface="ADLaM Display" panose="020F0502020204030204" pitchFamily="2" charset="0"/>
                <a:cs typeface="ADLaM Display" panose="020F0502020204030204" pitchFamily="2" charset="0"/>
              </a:rPr>
              <a:t>Web.acteonline.org</a:t>
            </a:r>
          </a:p>
          <a:p>
            <a:pPr marL="457200" indent="-457200">
              <a:buFont typeface="Arial" panose="020B0604020202020204" pitchFamily="34" charset="0"/>
              <a:buChar char="•"/>
            </a:pPr>
            <a:r>
              <a:rPr lang="en-US" sz="4800" dirty="0">
                <a:latin typeface="Abadi" panose="020B0604020104020204" pitchFamily="34" charset="0"/>
                <a:ea typeface="ADLaM Display" panose="020F0502020204030204" pitchFamily="2" charset="0"/>
                <a:cs typeface="ADLaM Display" panose="020F0502020204030204" pitchFamily="2" charset="0"/>
              </a:rPr>
              <a:t>Log into your profile.</a:t>
            </a:r>
          </a:p>
          <a:p>
            <a:pPr marL="457200" indent="-457200">
              <a:buFont typeface="Arial" panose="020B0604020202020204" pitchFamily="34" charset="0"/>
              <a:buChar char="•"/>
            </a:pPr>
            <a:endParaRPr lang="en-US" sz="4800" dirty="0">
              <a:latin typeface="Abadi" panose="020B0604020104020204" pitchFamily="34" charset="0"/>
              <a:ea typeface="ADLaM Display" panose="020F0502020204030204" pitchFamily="2" charset="0"/>
              <a:cs typeface="ADLaM Display" panose="020F0502020204030204" pitchFamily="2" charset="0"/>
            </a:endParaRPr>
          </a:p>
          <a:p>
            <a:pPr marL="457200" indent="-457200">
              <a:buFont typeface="Arial" panose="020B0604020202020204" pitchFamily="34" charset="0"/>
              <a:buChar char="•"/>
            </a:pPr>
            <a:r>
              <a:rPr lang="en-US" sz="4800" dirty="0">
                <a:latin typeface="Abadi" panose="020B0604020104020204" pitchFamily="34" charset="0"/>
                <a:ea typeface="ADLaM Display" panose="020F0502020204030204" pitchFamily="2" charset="0"/>
                <a:cs typeface="ADLaM Display" panose="020F0502020204030204" pitchFamily="2" charset="0"/>
              </a:rPr>
              <a:t>Web.acteonline.org/</a:t>
            </a:r>
            <a:r>
              <a:rPr lang="en-US" sz="4800" dirty="0" err="1">
                <a:latin typeface="Abadi" panose="020B0604020104020204" pitchFamily="34" charset="0"/>
                <a:ea typeface="ADLaM Display" panose="020F0502020204030204" pitchFamily="2" charset="0"/>
                <a:cs typeface="ADLaM Display" panose="020F0502020204030204" pitchFamily="2" charset="0"/>
              </a:rPr>
              <a:t>scm</a:t>
            </a:r>
            <a:endParaRPr lang="en-US" sz="4800" dirty="0">
              <a:latin typeface="Abadi" panose="020B0604020104020204" pitchFamily="34" charset="0"/>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102398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2A9A5A-0FB7-F69F-83E4-1D44701A9D47}"/>
              </a:ext>
            </a:extLst>
          </p:cNvPr>
          <p:cNvSpPr txBox="1"/>
          <p:nvPr/>
        </p:nvSpPr>
        <p:spPr>
          <a:xfrm>
            <a:off x="401641" y="223971"/>
            <a:ext cx="7685915" cy="2362763"/>
          </a:xfrm>
          <a:prstGeom prst="rect">
            <a:avLst/>
          </a:prstGeom>
          <a:noFill/>
        </p:spPr>
        <p:txBody>
          <a:bodyPr wrap="square">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Quality Association Standards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Criterion Six:  Membership Development and Retention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association must demonstrate that its current membership/potential membership ratio is reasonable.  It must have an effective and continuing program of membership retention and recruitment. </a:t>
            </a:r>
          </a:p>
        </p:txBody>
      </p:sp>
      <p:sp>
        <p:nvSpPr>
          <p:cNvPr id="5" name="TextBox 4">
            <a:extLst>
              <a:ext uri="{FF2B5EF4-FFF2-40B4-BE49-F238E27FC236}">
                <a16:creationId xmlns:a16="http://schemas.microsoft.com/office/drawing/2014/main" id="{36B9FC92-8E77-7067-B775-A8ACB73F1B25}"/>
              </a:ext>
            </a:extLst>
          </p:cNvPr>
          <p:cNvSpPr txBox="1"/>
          <p:nvPr/>
        </p:nvSpPr>
        <p:spPr>
          <a:xfrm>
            <a:off x="4057095" y="3534161"/>
            <a:ext cx="7796073" cy="2955489"/>
          </a:xfrm>
          <a:prstGeom prst="rect">
            <a:avLst/>
          </a:prstGeom>
          <a:noFill/>
        </p:spPr>
        <p:txBody>
          <a:bodyPr wrap="square">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Quality Association Standards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Criterion Four:  Programs, Services and 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must be evidence that the association’s programs, services and activities meet member and other targeted groups/needs, are formally planned, funded, coordinated, implemented, monitored, and evaluated, ad that sufficient human resources are available to implement, main and evaluate these programs, services and activities.</a:t>
            </a:r>
          </a:p>
        </p:txBody>
      </p:sp>
    </p:spTree>
    <p:extLst>
      <p:ext uri="{BB962C8B-B14F-4D97-AF65-F5344CB8AC3E}">
        <p14:creationId xmlns:p14="http://schemas.microsoft.com/office/powerpoint/2010/main" val="102947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2" name="TextBox 2"/>
          <p:cNvSpPr txBox="1"/>
          <p:nvPr/>
        </p:nvSpPr>
        <p:spPr>
          <a:xfrm>
            <a:off x="1955861" y="3585525"/>
            <a:ext cx="8405281" cy="2042290"/>
          </a:xfrm>
          <a:prstGeom prst="rect">
            <a:avLst/>
          </a:prstGeom>
        </p:spPr>
        <p:txBody>
          <a:bodyPr lIns="0" tIns="0" rIns="0" bIns="0" rtlCol="0" anchor="t">
            <a:spAutoFit/>
          </a:bodyPr>
          <a:lstStyle/>
          <a:p>
            <a:pPr algn="ctr" defTabSz="609630">
              <a:lnSpc>
                <a:spcPts val="7440"/>
              </a:lnSpc>
            </a:pPr>
            <a:r>
              <a:rPr lang="en-US" sz="9919" spc="416">
                <a:solidFill>
                  <a:srgbClr val="3B5060"/>
                </a:solidFill>
                <a:latin typeface="Hind Jalandhar Medium"/>
              </a:rPr>
              <a:t>CONFERENCE</a:t>
            </a:r>
          </a:p>
          <a:p>
            <a:pPr algn="ctr" defTabSz="609630">
              <a:lnSpc>
                <a:spcPts val="7440"/>
              </a:lnSpc>
            </a:pPr>
            <a:r>
              <a:rPr lang="en-US" sz="9919" spc="416">
                <a:solidFill>
                  <a:srgbClr val="3B5060"/>
                </a:solidFill>
                <a:latin typeface="Hind Jalandhar Medium"/>
              </a:rPr>
              <a:t>PLANNING</a:t>
            </a:r>
          </a:p>
        </p:txBody>
      </p:sp>
      <p:sp>
        <p:nvSpPr>
          <p:cNvPr id="3" name="TextBox 3"/>
          <p:cNvSpPr txBox="1"/>
          <p:nvPr/>
        </p:nvSpPr>
        <p:spPr>
          <a:xfrm>
            <a:off x="2423076" y="2620246"/>
            <a:ext cx="7345849" cy="525080"/>
          </a:xfrm>
          <a:prstGeom prst="rect">
            <a:avLst/>
          </a:prstGeom>
        </p:spPr>
        <p:txBody>
          <a:bodyPr lIns="0" tIns="0" rIns="0" bIns="0" rtlCol="0" anchor="t">
            <a:spAutoFit/>
          </a:bodyPr>
          <a:lstStyle/>
          <a:p>
            <a:pPr algn="ctr" defTabSz="609630">
              <a:lnSpc>
                <a:spcPts val="3850"/>
              </a:lnSpc>
            </a:pPr>
            <a:r>
              <a:rPr lang="en-US" sz="5134">
                <a:solidFill>
                  <a:srgbClr val="3B5060"/>
                </a:solidFill>
                <a:latin typeface="Halimum"/>
              </a:rPr>
              <a:t>creative</a:t>
            </a:r>
          </a:p>
        </p:txBody>
      </p:sp>
      <p:sp>
        <p:nvSpPr>
          <p:cNvPr id="4" name="Freeform 4"/>
          <p:cNvSpPr/>
          <p:nvPr/>
        </p:nvSpPr>
        <p:spPr>
          <a:xfrm>
            <a:off x="7137638" y="-503533"/>
            <a:ext cx="5629418" cy="3756357"/>
          </a:xfrm>
          <a:custGeom>
            <a:avLst/>
            <a:gdLst/>
            <a:ahLst/>
            <a:cxnLst/>
            <a:rect l="l" t="t" r="r" b="b"/>
            <a:pathLst>
              <a:path w="8444127" h="5634536">
                <a:moveTo>
                  <a:pt x="0" y="0"/>
                </a:moveTo>
                <a:lnTo>
                  <a:pt x="8444127" y="0"/>
                </a:lnTo>
                <a:lnTo>
                  <a:pt x="8444127" y="5634536"/>
                </a:lnTo>
                <a:lnTo>
                  <a:pt x="0" y="5634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10800000">
            <a:off x="-328596" y="3552465"/>
            <a:ext cx="5359714" cy="3722565"/>
          </a:xfrm>
          <a:custGeom>
            <a:avLst/>
            <a:gdLst/>
            <a:ahLst/>
            <a:cxnLst/>
            <a:rect l="l" t="t" r="r" b="b"/>
            <a:pathLst>
              <a:path w="8039571" h="5583848">
                <a:moveTo>
                  <a:pt x="0" y="0"/>
                </a:moveTo>
                <a:lnTo>
                  <a:pt x="8039571" y="0"/>
                </a:lnTo>
                <a:lnTo>
                  <a:pt x="8039571" y="5583848"/>
                </a:lnTo>
                <a:lnTo>
                  <a:pt x="0" y="5583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1717303">
            <a:off x="718837" y="-1643678"/>
            <a:ext cx="4275104" cy="2743200"/>
          </a:xfrm>
          <a:custGeom>
            <a:avLst/>
            <a:gdLst/>
            <a:ahLst/>
            <a:cxnLst/>
            <a:rect l="l" t="t" r="r" b="b"/>
            <a:pathLst>
              <a:path w="6412656" h="4114800">
                <a:moveTo>
                  <a:pt x="0" y="0"/>
                </a:moveTo>
                <a:lnTo>
                  <a:pt x="6412657" y="0"/>
                </a:lnTo>
                <a:lnTo>
                  <a:pt x="64126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150104" y="3956171"/>
            <a:ext cx="4008154" cy="3761065"/>
          </a:xfrm>
          <a:custGeom>
            <a:avLst/>
            <a:gdLst/>
            <a:ahLst/>
            <a:cxnLst/>
            <a:rect l="l" t="t" r="r" b="b"/>
            <a:pathLst>
              <a:path w="6012231" h="5641597">
                <a:moveTo>
                  <a:pt x="0" y="0"/>
                </a:moveTo>
                <a:lnTo>
                  <a:pt x="6012231" y="0"/>
                </a:lnTo>
                <a:lnTo>
                  <a:pt x="6012231" y="5641598"/>
                </a:lnTo>
                <a:lnTo>
                  <a:pt x="0" y="56415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228063" flipH="1">
            <a:off x="-408179" y="5921853"/>
            <a:ext cx="2000697" cy="1686538"/>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rot="-5142693">
            <a:off x="8057417" y="-230936"/>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1717303">
            <a:off x="8191542" y="5127600"/>
            <a:ext cx="4410313" cy="2829959"/>
          </a:xfrm>
          <a:custGeom>
            <a:avLst/>
            <a:gdLst/>
            <a:ahLst/>
            <a:cxnLst/>
            <a:rect l="l" t="t" r="r" b="b"/>
            <a:pathLst>
              <a:path w="6615469" h="4244938">
                <a:moveTo>
                  <a:pt x="0" y="0"/>
                </a:moveTo>
                <a:lnTo>
                  <a:pt x="6615468" y="0"/>
                </a:lnTo>
                <a:lnTo>
                  <a:pt x="6615468" y="4244938"/>
                </a:lnTo>
                <a:lnTo>
                  <a:pt x="0" y="4244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rot="-1085091">
            <a:off x="8858151" y="4399267"/>
            <a:ext cx="4784475" cy="3792783"/>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10281067" flipH="1" flipV="1">
            <a:off x="10694961" y="5537140"/>
            <a:ext cx="1221909" cy="1026404"/>
          </a:xfrm>
          <a:custGeom>
            <a:avLst/>
            <a:gdLst/>
            <a:ahLst/>
            <a:cxnLst/>
            <a:rect l="l" t="t" r="r" b="b"/>
            <a:pathLst>
              <a:path w="1832864" h="1539606">
                <a:moveTo>
                  <a:pt x="1832864" y="1539605"/>
                </a:moveTo>
                <a:lnTo>
                  <a:pt x="0" y="1539605"/>
                </a:lnTo>
                <a:lnTo>
                  <a:pt x="0" y="0"/>
                </a:lnTo>
                <a:lnTo>
                  <a:pt x="1832864" y="0"/>
                </a:lnTo>
                <a:lnTo>
                  <a:pt x="1832864" y="1539605"/>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1708428">
            <a:off x="-916490" y="622605"/>
            <a:ext cx="4453871" cy="1336161"/>
          </a:xfrm>
          <a:custGeom>
            <a:avLst/>
            <a:gdLst/>
            <a:ahLst/>
            <a:cxnLst/>
            <a:rect l="l" t="t" r="r" b="b"/>
            <a:pathLst>
              <a:path w="6680806" h="2004242">
                <a:moveTo>
                  <a:pt x="0" y="0"/>
                </a:moveTo>
                <a:lnTo>
                  <a:pt x="6680806" y="0"/>
                </a:lnTo>
                <a:lnTo>
                  <a:pt x="6680806" y="2004242"/>
                </a:lnTo>
                <a:lnTo>
                  <a:pt x="0" y="200424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4532684">
            <a:off x="-57906" y="3955539"/>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10260044" flipH="1">
            <a:off x="10250040" y="-563554"/>
            <a:ext cx="2000697" cy="1686538"/>
          </a:xfrm>
          <a:custGeom>
            <a:avLst/>
            <a:gdLst/>
            <a:ahLst/>
            <a:cxnLst/>
            <a:rect l="l" t="t" r="r" b="b"/>
            <a:pathLst>
              <a:path w="3001045" h="2529807">
                <a:moveTo>
                  <a:pt x="3001045" y="0"/>
                </a:moveTo>
                <a:lnTo>
                  <a:pt x="0" y="0"/>
                </a:lnTo>
                <a:lnTo>
                  <a:pt x="0" y="2529807"/>
                </a:lnTo>
                <a:lnTo>
                  <a:pt x="3001045" y="2529807"/>
                </a:lnTo>
                <a:lnTo>
                  <a:pt x="3001045"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8853935">
            <a:off x="70867" y="-143957"/>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2700000">
            <a:off x="7371522" y="5821642"/>
            <a:ext cx="912807" cy="1324653"/>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rot="5662259">
            <a:off x="11561806" y="1129109"/>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B6AC"/>
        </a:solidFill>
        <a:effectLst/>
      </p:bgPr>
    </p:bg>
    <p:spTree>
      <p:nvGrpSpPr>
        <p:cNvPr id="1" name=""/>
        <p:cNvGrpSpPr/>
        <p:nvPr/>
      </p:nvGrpSpPr>
      <p:grpSpPr>
        <a:xfrm>
          <a:off x="0" y="0"/>
          <a:ext cx="0" cy="0"/>
          <a:chOff x="0" y="0"/>
          <a:chExt cx="0" cy="0"/>
        </a:xfrm>
      </p:grpSpPr>
      <p:sp>
        <p:nvSpPr>
          <p:cNvPr id="2" name="Freeform 2"/>
          <p:cNvSpPr/>
          <p:nvPr/>
        </p:nvSpPr>
        <p:spPr>
          <a:xfrm>
            <a:off x="7005504" y="-272078"/>
            <a:ext cx="5629418" cy="3756357"/>
          </a:xfrm>
          <a:custGeom>
            <a:avLst/>
            <a:gdLst/>
            <a:ahLst/>
            <a:cxnLst/>
            <a:rect l="l" t="t" r="r" b="b"/>
            <a:pathLst>
              <a:path w="8444127" h="5634536">
                <a:moveTo>
                  <a:pt x="0" y="0"/>
                </a:moveTo>
                <a:lnTo>
                  <a:pt x="8444127" y="0"/>
                </a:lnTo>
                <a:lnTo>
                  <a:pt x="8444127" y="5634536"/>
                </a:lnTo>
                <a:lnTo>
                  <a:pt x="0" y="5634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10800000">
            <a:off x="-346559" y="3494408"/>
            <a:ext cx="5359714" cy="3722565"/>
          </a:xfrm>
          <a:custGeom>
            <a:avLst/>
            <a:gdLst/>
            <a:ahLst/>
            <a:cxnLst/>
            <a:rect l="l" t="t" r="r" b="b"/>
            <a:pathLst>
              <a:path w="8039571" h="5583848">
                <a:moveTo>
                  <a:pt x="0" y="0"/>
                </a:moveTo>
                <a:lnTo>
                  <a:pt x="8039572" y="0"/>
                </a:lnTo>
                <a:lnTo>
                  <a:pt x="8039572" y="5583848"/>
                </a:lnTo>
                <a:lnTo>
                  <a:pt x="0" y="5583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1717303">
            <a:off x="718837" y="-1643678"/>
            <a:ext cx="4275104" cy="2743200"/>
          </a:xfrm>
          <a:custGeom>
            <a:avLst/>
            <a:gdLst/>
            <a:ahLst/>
            <a:cxnLst/>
            <a:rect l="l" t="t" r="r" b="b"/>
            <a:pathLst>
              <a:path w="6412656" h="4114800">
                <a:moveTo>
                  <a:pt x="0" y="0"/>
                </a:moveTo>
                <a:lnTo>
                  <a:pt x="6412657" y="0"/>
                </a:lnTo>
                <a:lnTo>
                  <a:pt x="64126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20155" y="3665603"/>
            <a:ext cx="4008154" cy="3761065"/>
          </a:xfrm>
          <a:custGeom>
            <a:avLst/>
            <a:gdLst/>
            <a:ahLst/>
            <a:cxnLst/>
            <a:rect l="l" t="t" r="r" b="b"/>
            <a:pathLst>
              <a:path w="6012231" h="5641597">
                <a:moveTo>
                  <a:pt x="0" y="0"/>
                </a:moveTo>
                <a:lnTo>
                  <a:pt x="6012231" y="0"/>
                </a:lnTo>
                <a:lnTo>
                  <a:pt x="6012231" y="5641597"/>
                </a:lnTo>
                <a:lnTo>
                  <a:pt x="0" y="56415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228063" flipH="1">
            <a:off x="-159574" y="5675670"/>
            <a:ext cx="2000697" cy="1686538"/>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5142693">
            <a:off x="7998926" y="-54760"/>
            <a:ext cx="826700" cy="1199697"/>
          </a:xfrm>
          <a:custGeom>
            <a:avLst/>
            <a:gdLst/>
            <a:ahLst/>
            <a:cxnLst/>
            <a:rect l="l" t="t" r="r" b="b"/>
            <a:pathLst>
              <a:path w="1240050" h="1799545">
                <a:moveTo>
                  <a:pt x="0" y="0"/>
                </a:moveTo>
                <a:lnTo>
                  <a:pt x="1240050" y="0"/>
                </a:lnTo>
                <a:lnTo>
                  <a:pt x="1240050" y="1799544"/>
                </a:lnTo>
                <a:lnTo>
                  <a:pt x="0" y="17995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1717303">
            <a:off x="8191542" y="5127600"/>
            <a:ext cx="4410313" cy="2829959"/>
          </a:xfrm>
          <a:custGeom>
            <a:avLst/>
            <a:gdLst/>
            <a:ahLst/>
            <a:cxnLst/>
            <a:rect l="l" t="t" r="r" b="b"/>
            <a:pathLst>
              <a:path w="6615469" h="4244938">
                <a:moveTo>
                  <a:pt x="0" y="0"/>
                </a:moveTo>
                <a:lnTo>
                  <a:pt x="6615468" y="0"/>
                </a:lnTo>
                <a:lnTo>
                  <a:pt x="6615468" y="4244938"/>
                </a:lnTo>
                <a:lnTo>
                  <a:pt x="0" y="4244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9" name="TextBox 9"/>
          <p:cNvSpPr txBox="1"/>
          <p:nvPr/>
        </p:nvSpPr>
        <p:spPr>
          <a:xfrm>
            <a:off x="983922" y="2786173"/>
            <a:ext cx="10303137" cy="405367"/>
          </a:xfrm>
          <a:prstGeom prst="rect">
            <a:avLst/>
          </a:prstGeom>
        </p:spPr>
        <p:txBody>
          <a:bodyPr lIns="0" tIns="0" rIns="0" bIns="0" rtlCol="0" anchor="t">
            <a:spAutoFit/>
          </a:bodyPr>
          <a:lstStyle/>
          <a:p>
            <a:pPr algn="ctr" defTabSz="609630">
              <a:lnSpc>
                <a:spcPts val="3000"/>
              </a:lnSpc>
            </a:pPr>
            <a:r>
              <a:rPr lang="en-US" sz="4000">
                <a:solidFill>
                  <a:srgbClr val="543324"/>
                </a:solidFill>
                <a:latin typeface="Halimum"/>
              </a:rPr>
              <a:t>Becky Cox &amp; Pepper Poulsen</a:t>
            </a:r>
          </a:p>
        </p:txBody>
      </p:sp>
      <p:sp>
        <p:nvSpPr>
          <p:cNvPr id="10" name="Freeform 10"/>
          <p:cNvSpPr/>
          <p:nvPr/>
        </p:nvSpPr>
        <p:spPr>
          <a:xfrm rot="-1085091">
            <a:off x="9113963" y="3978849"/>
            <a:ext cx="4784475" cy="3792783"/>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rot="10281067" flipH="1" flipV="1">
            <a:off x="10478679" y="5381693"/>
            <a:ext cx="1426436" cy="1198206"/>
          </a:xfrm>
          <a:custGeom>
            <a:avLst/>
            <a:gdLst/>
            <a:ahLst/>
            <a:cxnLst/>
            <a:rect l="l" t="t" r="r" b="b"/>
            <a:pathLst>
              <a:path w="2139654" h="1797309">
                <a:moveTo>
                  <a:pt x="2139654" y="1797309"/>
                </a:moveTo>
                <a:lnTo>
                  <a:pt x="0" y="1797309"/>
                </a:lnTo>
                <a:lnTo>
                  <a:pt x="0" y="0"/>
                </a:lnTo>
                <a:lnTo>
                  <a:pt x="2139654" y="0"/>
                </a:lnTo>
                <a:lnTo>
                  <a:pt x="2139654" y="1797309"/>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1708428">
            <a:off x="-1283594" y="715748"/>
            <a:ext cx="4876800" cy="1463040"/>
          </a:xfrm>
          <a:custGeom>
            <a:avLst/>
            <a:gdLst/>
            <a:ahLst/>
            <a:cxnLst/>
            <a:rect l="l" t="t" r="r" b="b"/>
            <a:pathLst>
              <a:path w="7315200" h="2194560">
                <a:moveTo>
                  <a:pt x="0" y="0"/>
                </a:moveTo>
                <a:lnTo>
                  <a:pt x="7315200" y="0"/>
                </a:lnTo>
                <a:lnTo>
                  <a:pt x="7315200" y="2194560"/>
                </a:lnTo>
                <a:lnTo>
                  <a:pt x="0" y="219456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4532684">
            <a:off x="57415" y="3732998"/>
            <a:ext cx="826700" cy="1199697"/>
          </a:xfrm>
          <a:custGeom>
            <a:avLst/>
            <a:gdLst/>
            <a:ahLst/>
            <a:cxnLst/>
            <a:rect l="l" t="t" r="r" b="b"/>
            <a:pathLst>
              <a:path w="1240050" h="1799545">
                <a:moveTo>
                  <a:pt x="0" y="0"/>
                </a:moveTo>
                <a:lnTo>
                  <a:pt x="1240049" y="0"/>
                </a:lnTo>
                <a:lnTo>
                  <a:pt x="1240049" y="1799544"/>
                </a:lnTo>
                <a:lnTo>
                  <a:pt x="0" y="17995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10260044" flipH="1">
            <a:off x="10286710" y="-385365"/>
            <a:ext cx="2000697" cy="1686538"/>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8853935">
            <a:off x="70867" y="-143957"/>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2700000">
            <a:off x="7258076" y="5763586"/>
            <a:ext cx="912807" cy="1324653"/>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5662259">
            <a:off x="11503315" y="1464117"/>
            <a:ext cx="826700" cy="1199697"/>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8" name="TextBox 18"/>
          <p:cNvSpPr txBox="1"/>
          <p:nvPr/>
        </p:nvSpPr>
        <p:spPr>
          <a:xfrm>
            <a:off x="1944316" y="3479644"/>
            <a:ext cx="8224389" cy="526298"/>
          </a:xfrm>
          <a:prstGeom prst="rect">
            <a:avLst/>
          </a:prstGeom>
        </p:spPr>
        <p:txBody>
          <a:bodyPr lIns="0" tIns="0" rIns="0" bIns="0" rtlCol="0" anchor="t">
            <a:spAutoFit/>
          </a:bodyPr>
          <a:lstStyle/>
          <a:p>
            <a:pPr algn="ctr" defTabSz="609630">
              <a:lnSpc>
                <a:spcPts val="4480"/>
              </a:lnSpc>
            </a:pPr>
            <a:r>
              <a:rPr lang="en-US" sz="3200" spc="333">
                <a:solidFill>
                  <a:srgbClr val="543324"/>
                </a:solidFill>
                <a:latin typeface="Poppins Bold"/>
              </a:rPr>
              <a:t>CO-EXECUTIVE DIRECTORS</a:t>
            </a:r>
          </a:p>
        </p:txBody>
      </p:sp>
      <p:sp>
        <p:nvSpPr>
          <p:cNvPr id="19" name="TextBox 19"/>
          <p:cNvSpPr txBox="1"/>
          <p:nvPr/>
        </p:nvSpPr>
        <p:spPr>
          <a:xfrm>
            <a:off x="1983806" y="4030379"/>
            <a:ext cx="8224389" cy="724878"/>
          </a:xfrm>
          <a:prstGeom prst="rect">
            <a:avLst/>
          </a:prstGeom>
        </p:spPr>
        <p:txBody>
          <a:bodyPr lIns="0" tIns="0" rIns="0" bIns="0" rtlCol="0" anchor="t">
            <a:spAutoFit/>
          </a:bodyPr>
          <a:lstStyle/>
          <a:p>
            <a:pPr algn="ctr" defTabSz="609630">
              <a:lnSpc>
                <a:spcPts val="6160"/>
              </a:lnSpc>
            </a:pPr>
            <a:r>
              <a:rPr lang="en-US" sz="4400" spc="457">
                <a:solidFill>
                  <a:srgbClr val="543324"/>
                </a:solidFill>
                <a:latin typeface="Poppins Bold"/>
              </a:rPr>
              <a:t>UTAH ACTE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2" name="Freeform 2"/>
          <p:cNvSpPr/>
          <p:nvPr/>
        </p:nvSpPr>
        <p:spPr>
          <a:xfrm rot="-10734867">
            <a:off x="-365540" y="3597164"/>
            <a:ext cx="5359714" cy="3722565"/>
          </a:xfrm>
          <a:custGeom>
            <a:avLst/>
            <a:gdLst/>
            <a:ahLst/>
            <a:cxnLst/>
            <a:rect l="l" t="t" r="r" b="b"/>
            <a:pathLst>
              <a:path w="8039571" h="5583848">
                <a:moveTo>
                  <a:pt x="0" y="0"/>
                </a:moveTo>
                <a:lnTo>
                  <a:pt x="8039571" y="0"/>
                </a:lnTo>
                <a:lnTo>
                  <a:pt x="8039571" y="5583848"/>
                </a:lnTo>
                <a:lnTo>
                  <a:pt x="0" y="5583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1627718">
            <a:off x="-341293" y="4774905"/>
            <a:ext cx="3327105" cy="3122000"/>
          </a:xfrm>
          <a:custGeom>
            <a:avLst/>
            <a:gdLst/>
            <a:ahLst/>
            <a:cxnLst/>
            <a:rect l="l" t="t" r="r" b="b"/>
            <a:pathLst>
              <a:path w="4990657" h="4683000">
                <a:moveTo>
                  <a:pt x="0" y="0"/>
                </a:moveTo>
                <a:lnTo>
                  <a:pt x="4990657" y="0"/>
                </a:lnTo>
                <a:lnTo>
                  <a:pt x="4990657" y="4682999"/>
                </a:lnTo>
                <a:lnTo>
                  <a:pt x="0" y="4682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4687910" flipH="1">
            <a:off x="-284986" y="240187"/>
            <a:ext cx="1554535" cy="1310435"/>
          </a:xfrm>
          <a:custGeom>
            <a:avLst/>
            <a:gdLst/>
            <a:ahLst/>
            <a:cxnLst/>
            <a:rect l="l" t="t" r="r" b="b"/>
            <a:pathLst>
              <a:path w="2331803" h="1965652">
                <a:moveTo>
                  <a:pt x="2331802" y="0"/>
                </a:moveTo>
                <a:lnTo>
                  <a:pt x="0" y="0"/>
                </a:lnTo>
                <a:lnTo>
                  <a:pt x="0" y="1965651"/>
                </a:lnTo>
                <a:lnTo>
                  <a:pt x="2331802" y="1965651"/>
                </a:lnTo>
                <a:lnTo>
                  <a:pt x="233180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9283488">
            <a:off x="9114862" y="-1214982"/>
            <a:ext cx="4410313" cy="2829959"/>
          </a:xfrm>
          <a:custGeom>
            <a:avLst/>
            <a:gdLst/>
            <a:ahLst/>
            <a:cxnLst/>
            <a:rect l="l" t="t" r="r" b="b"/>
            <a:pathLst>
              <a:path w="6615469" h="4244938">
                <a:moveTo>
                  <a:pt x="0" y="0"/>
                </a:moveTo>
                <a:lnTo>
                  <a:pt x="6615468" y="0"/>
                </a:lnTo>
                <a:lnTo>
                  <a:pt x="6615468" y="4244939"/>
                </a:lnTo>
                <a:lnTo>
                  <a:pt x="0" y="42449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5499562">
            <a:off x="9664443" y="-1210592"/>
            <a:ext cx="4784475" cy="3792783"/>
          </a:xfrm>
          <a:custGeom>
            <a:avLst/>
            <a:gdLst/>
            <a:ahLst/>
            <a:cxnLst/>
            <a:rect l="l" t="t" r="r" b="b"/>
            <a:pathLst>
              <a:path w="7176712" h="5689175">
                <a:moveTo>
                  <a:pt x="0" y="0"/>
                </a:moveTo>
                <a:lnTo>
                  <a:pt x="7176712" y="0"/>
                </a:lnTo>
                <a:lnTo>
                  <a:pt x="7176712" y="5689176"/>
                </a:lnTo>
                <a:lnTo>
                  <a:pt x="0" y="56891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518932" flipH="1" flipV="1">
            <a:off x="11153983" y="-156837"/>
            <a:ext cx="1260853" cy="1059116"/>
          </a:xfrm>
          <a:custGeom>
            <a:avLst/>
            <a:gdLst/>
            <a:ahLst/>
            <a:cxnLst/>
            <a:rect l="l" t="t" r="r" b="b"/>
            <a:pathLst>
              <a:path w="1891279" h="1588674">
                <a:moveTo>
                  <a:pt x="1891279" y="1588675"/>
                </a:moveTo>
                <a:lnTo>
                  <a:pt x="0" y="1588675"/>
                </a:lnTo>
                <a:lnTo>
                  <a:pt x="0" y="0"/>
                </a:lnTo>
                <a:lnTo>
                  <a:pt x="1891279" y="0"/>
                </a:lnTo>
                <a:lnTo>
                  <a:pt x="1891279" y="1588675"/>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4467551">
            <a:off x="-33469" y="4147180"/>
            <a:ext cx="826700" cy="1199697"/>
          </a:xfrm>
          <a:custGeom>
            <a:avLst/>
            <a:gdLst/>
            <a:ahLst/>
            <a:cxnLst/>
            <a:rect l="l" t="t" r="r" b="b"/>
            <a:pathLst>
              <a:path w="1240050" h="1799545">
                <a:moveTo>
                  <a:pt x="0" y="0"/>
                </a:moveTo>
                <a:lnTo>
                  <a:pt x="1240049" y="0"/>
                </a:lnTo>
                <a:lnTo>
                  <a:pt x="1240049" y="1799544"/>
                </a:lnTo>
                <a:lnTo>
                  <a:pt x="0" y="179954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rot="-6646680">
            <a:off x="1271701" y="-289605"/>
            <a:ext cx="912807" cy="1324653"/>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2017622" y="2965789"/>
            <a:ext cx="1813335" cy="560987"/>
          </a:xfrm>
          <a:prstGeom prst="rect">
            <a:avLst/>
          </a:prstGeom>
        </p:spPr>
        <p:txBody>
          <a:bodyPr lIns="0" tIns="0" rIns="0" bIns="0" rtlCol="0" anchor="t">
            <a:spAutoFit/>
          </a:bodyPr>
          <a:lstStyle/>
          <a:p>
            <a:pPr algn="ctr" defTabSz="609630">
              <a:lnSpc>
                <a:spcPts val="4760"/>
              </a:lnSpc>
            </a:pPr>
            <a:r>
              <a:rPr lang="en-US" sz="3400" spc="204">
                <a:solidFill>
                  <a:srgbClr val="243440"/>
                </a:solidFill>
                <a:latin typeface="Halimum Bold"/>
              </a:rPr>
              <a:t>Date</a:t>
            </a:r>
          </a:p>
        </p:txBody>
      </p:sp>
      <p:sp>
        <p:nvSpPr>
          <p:cNvPr id="11" name="TextBox 11"/>
          <p:cNvSpPr txBox="1"/>
          <p:nvPr/>
        </p:nvSpPr>
        <p:spPr>
          <a:xfrm>
            <a:off x="1826212" y="4288247"/>
            <a:ext cx="2479903" cy="1205458"/>
          </a:xfrm>
          <a:prstGeom prst="rect">
            <a:avLst/>
          </a:prstGeom>
        </p:spPr>
        <p:txBody>
          <a:bodyPr lIns="0" tIns="0" rIns="0" bIns="0" rtlCol="0" anchor="t">
            <a:spAutoFit/>
          </a:bodyPr>
          <a:lstStyle/>
          <a:p>
            <a:pPr algn="just" defTabSz="609630">
              <a:lnSpc>
                <a:spcPts val="1877"/>
              </a:lnSpc>
            </a:pPr>
            <a:r>
              <a:rPr lang="en-US" sz="1340">
                <a:solidFill>
                  <a:srgbClr val="243440"/>
                </a:solidFill>
                <a:latin typeface="Poppins"/>
              </a:rPr>
              <a:t>Our State Office of Education does Summer Conferences so we do a Winter or Mid-Winter Conference.  Friday Night and Saturday.</a:t>
            </a:r>
          </a:p>
        </p:txBody>
      </p:sp>
      <p:sp>
        <p:nvSpPr>
          <p:cNvPr id="12" name="TextBox 12"/>
          <p:cNvSpPr txBox="1"/>
          <p:nvPr/>
        </p:nvSpPr>
        <p:spPr>
          <a:xfrm>
            <a:off x="7816834" y="3924567"/>
            <a:ext cx="2430671" cy="1374415"/>
          </a:xfrm>
          <a:prstGeom prst="rect">
            <a:avLst/>
          </a:prstGeom>
        </p:spPr>
        <p:txBody>
          <a:bodyPr lIns="0" tIns="0" rIns="0" bIns="0" rtlCol="0" anchor="t">
            <a:spAutoFit/>
          </a:bodyPr>
          <a:lstStyle/>
          <a:p>
            <a:pPr algn="just" defTabSz="609630">
              <a:lnSpc>
                <a:spcPts val="1839"/>
              </a:lnSpc>
            </a:pPr>
            <a:r>
              <a:rPr lang="en-US" sz="1313">
                <a:solidFill>
                  <a:srgbClr val="243440"/>
                </a:solidFill>
                <a:latin typeface="Poppins"/>
              </a:rPr>
              <a:t>The executive committee plans the schedule, general sessions, meals, etc but the board plans the majority of the sessions.  These are content specific.</a:t>
            </a:r>
          </a:p>
        </p:txBody>
      </p:sp>
      <p:sp>
        <p:nvSpPr>
          <p:cNvPr id="13" name="TextBox 13"/>
          <p:cNvSpPr txBox="1"/>
          <p:nvPr/>
        </p:nvSpPr>
        <p:spPr>
          <a:xfrm>
            <a:off x="1826213" y="3565442"/>
            <a:ext cx="2430671" cy="589200"/>
          </a:xfrm>
          <a:prstGeom prst="rect">
            <a:avLst/>
          </a:prstGeom>
        </p:spPr>
        <p:txBody>
          <a:bodyPr lIns="0" tIns="0" rIns="0" bIns="0" rtlCol="0" anchor="t">
            <a:spAutoFit/>
          </a:bodyPr>
          <a:lstStyle/>
          <a:p>
            <a:pPr algn="ctr" defTabSz="609630">
              <a:lnSpc>
                <a:spcPts val="2426"/>
              </a:lnSpc>
            </a:pPr>
            <a:r>
              <a:rPr lang="en-US" sz="1733">
                <a:solidFill>
                  <a:srgbClr val="243440"/>
                </a:solidFill>
                <a:latin typeface="Poppins Bold"/>
              </a:rPr>
              <a:t>FIRST WEEKEND IN FEBRUARY</a:t>
            </a:r>
          </a:p>
        </p:txBody>
      </p:sp>
      <p:sp>
        <p:nvSpPr>
          <p:cNvPr id="14" name="TextBox 14"/>
          <p:cNvSpPr txBox="1"/>
          <p:nvPr/>
        </p:nvSpPr>
        <p:spPr>
          <a:xfrm>
            <a:off x="4821523" y="2914931"/>
            <a:ext cx="2430671" cy="679481"/>
          </a:xfrm>
          <a:prstGeom prst="rect">
            <a:avLst/>
          </a:prstGeom>
        </p:spPr>
        <p:txBody>
          <a:bodyPr lIns="0" tIns="0" rIns="0" bIns="0" rtlCol="0" anchor="t">
            <a:spAutoFit/>
          </a:bodyPr>
          <a:lstStyle/>
          <a:p>
            <a:pPr algn="ctr" defTabSz="609630">
              <a:lnSpc>
                <a:spcPts val="5829"/>
              </a:lnSpc>
            </a:pPr>
            <a:r>
              <a:rPr lang="en-US" sz="4164" spc="249">
                <a:solidFill>
                  <a:srgbClr val="243440"/>
                </a:solidFill>
                <a:latin typeface="Halimum Bold"/>
              </a:rPr>
              <a:t>Place</a:t>
            </a:r>
          </a:p>
        </p:txBody>
      </p:sp>
      <p:sp>
        <p:nvSpPr>
          <p:cNvPr id="15" name="TextBox 15"/>
          <p:cNvSpPr txBox="1"/>
          <p:nvPr/>
        </p:nvSpPr>
        <p:spPr>
          <a:xfrm>
            <a:off x="4821523" y="3565442"/>
            <a:ext cx="2430671" cy="281424"/>
          </a:xfrm>
          <a:prstGeom prst="rect">
            <a:avLst/>
          </a:prstGeom>
        </p:spPr>
        <p:txBody>
          <a:bodyPr lIns="0" tIns="0" rIns="0" bIns="0" rtlCol="0" anchor="t">
            <a:spAutoFit/>
          </a:bodyPr>
          <a:lstStyle/>
          <a:p>
            <a:pPr algn="ctr" defTabSz="609630">
              <a:lnSpc>
                <a:spcPts val="2426"/>
              </a:lnSpc>
            </a:pPr>
            <a:r>
              <a:rPr lang="en-US" sz="1733">
                <a:solidFill>
                  <a:srgbClr val="243440"/>
                </a:solidFill>
                <a:latin typeface="Poppins Bold"/>
              </a:rPr>
              <a:t>SCHOOL USE</a:t>
            </a:r>
          </a:p>
        </p:txBody>
      </p:sp>
      <p:sp>
        <p:nvSpPr>
          <p:cNvPr id="16" name="TextBox 16"/>
          <p:cNvSpPr txBox="1"/>
          <p:nvPr/>
        </p:nvSpPr>
        <p:spPr>
          <a:xfrm>
            <a:off x="7936453" y="2908581"/>
            <a:ext cx="2016276" cy="713913"/>
          </a:xfrm>
          <a:prstGeom prst="rect">
            <a:avLst/>
          </a:prstGeom>
        </p:spPr>
        <p:txBody>
          <a:bodyPr lIns="0" tIns="0" rIns="0" bIns="0" rtlCol="0" anchor="t">
            <a:spAutoFit/>
          </a:bodyPr>
          <a:lstStyle/>
          <a:p>
            <a:pPr algn="ctr" defTabSz="609630">
              <a:lnSpc>
                <a:spcPts val="6097"/>
              </a:lnSpc>
            </a:pPr>
            <a:r>
              <a:rPr lang="en-US" sz="4355" spc="261">
                <a:solidFill>
                  <a:srgbClr val="243440"/>
                </a:solidFill>
                <a:latin typeface="Halimum Bold"/>
              </a:rPr>
              <a:t>Who</a:t>
            </a:r>
          </a:p>
        </p:txBody>
      </p:sp>
      <p:sp>
        <p:nvSpPr>
          <p:cNvPr id="17" name="TextBox 17"/>
          <p:cNvSpPr txBox="1"/>
          <p:nvPr/>
        </p:nvSpPr>
        <p:spPr>
          <a:xfrm>
            <a:off x="7816834" y="3565442"/>
            <a:ext cx="2430671" cy="281424"/>
          </a:xfrm>
          <a:prstGeom prst="rect">
            <a:avLst/>
          </a:prstGeom>
        </p:spPr>
        <p:txBody>
          <a:bodyPr lIns="0" tIns="0" rIns="0" bIns="0" rtlCol="0" anchor="t">
            <a:spAutoFit/>
          </a:bodyPr>
          <a:lstStyle/>
          <a:p>
            <a:pPr algn="ctr" defTabSz="609630">
              <a:lnSpc>
                <a:spcPts val="2426"/>
              </a:lnSpc>
            </a:pPr>
            <a:r>
              <a:rPr lang="en-US" sz="1733">
                <a:solidFill>
                  <a:srgbClr val="243440"/>
                </a:solidFill>
                <a:latin typeface="Poppins Bold"/>
              </a:rPr>
              <a:t>BOARD DRIVEN</a:t>
            </a:r>
          </a:p>
        </p:txBody>
      </p:sp>
      <p:sp>
        <p:nvSpPr>
          <p:cNvPr id="18" name="TextBox 18"/>
          <p:cNvSpPr txBox="1"/>
          <p:nvPr/>
        </p:nvSpPr>
        <p:spPr>
          <a:xfrm>
            <a:off x="3576821" y="1712147"/>
            <a:ext cx="5038359" cy="318100"/>
          </a:xfrm>
          <a:prstGeom prst="rect">
            <a:avLst/>
          </a:prstGeom>
        </p:spPr>
        <p:txBody>
          <a:bodyPr lIns="0" tIns="0" rIns="0" bIns="0" rtlCol="0" anchor="t">
            <a:spAutoFit/>
          </a:bodyPr>
          <a:lstStyle/>
          <a:p>
            <a:pPr algn="ctr" defTabSz="609630">
              <a:lnSpc>
                <a:spcPts val="2224"/>
              </a:lnSpc>
            </a:pPr>
            <a:r>
              <a:rPr lang="en-US" sz="2965">
                <a:solidFill>
                  <a:srgbClr val="243440"/>
                </a:solidFill>
                <a:latin typeface="Poppins"/>
              </a:rPr>
              <a:t>Utah ACTE </a:t>
            </a:r>
          </a:p>
        </p:txBody>
      </p:sp>
      <p:sp>
        <p:nvSpPr>
          <p:cNvPr id="19" name="TextBox 19"/>
          <p:cNvSpPr txBox="1"/>
          <p:nvPr/>
        </p:nvSpPr>
        <p:spPr>
          <a:xfrm>
            <a:off x="3540846" y="1976882"/>
            <a:ext cx="5110308" cy="537968"/>
          </a:xfrm>
          <a:prstGeom prst="rect">
            <a:avLst/>
          </a:prstGeom>
        </p:spPr>
        <p:txBody>
          <a:bodyPr lIns="0" tIns="0" rIns="0" bIns="0" rtlCol="0" anchor="t">
            <a:spAutoFit/>
          </a:bodyPr>
          <a:lstStyle/>
          <a:p>
            <a:pPr algn="ctr" defTabSz="609630">
              <a:lnSpc>
                <a:spcPts val="4580"/>
              </a:lnSpc>
            </a:pPr>
            <a:r>
              <a:rPr lang="en-US" sz="3271" spc="340">
                <a:solidFill>
                  <a:srgbClr val="243440"/>
                </a:solidFill>
                <a:latin typeface="Poppins Bold"/>
              </a:rPr>
              <a:t>CONFERENCE</a:t>
            </a:r>
          </a:p>
        </p:txBody>
      </p:sp>
      <p:sp>
        <p:nvSpPr>
          <p:cNvPr id="20" name="TextBox 20"/>
          <p:cNvSpPr txBox="1"/>
          <p:nvPr/>
        </p:nvSpPr>
        <p:spPr>
          <a:xfrm>
            <a:off x="4923123" y="4026168"/>
            <a:ext cx="2430671" cy="1605248"/>
          </a:xfrm>
          <a:prstGeom prst="rect">
            <a:avLst/>
          </a:prstGeom>
        </p:spPr>
        <p:txBody>
          <a:bodyPr lIns="0" tIns="0" rIns="0" bIns="0" rtlCol="0" anchor="t">
            <a:spAutoFit/>
          </a:bodyPr>
          <a:lstStyle/>
          <a:p>
            <a:pPr algn="just" defTabSz="609630">
              <a:lnSpc>
                <a:spcPts val="1839"/>
              </a:lnSpc>
            </a:pPr>
            <a:r>
              <a:rPr lang="en-US" sz="1313">
                <a:solidFill>
                  <a:srgbClr val="243440"/>
                </a:solidFill>
                <a:latin typeface="Poppins"/>
              </a:rPr>
              <a:t>We use a comprehensive High School.  Loweers costs and allows for hands on labs for instruction.  We do northern Utah 2 years, then go to southern Utah on the 3rd year.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58A7438FEE124B9E2C32B1FD48E83A" ma:contentTypeVersion="18" ma:contentTypeDescription="Create a new document." ma:contentTypeScope="" ma:versionID="293218229c7f40bad2e31ecfe81e73e1">
  <xsd:schema xmlns:xsd="http://www.w3.org/2001/XMLSchema" xmlns:xs="http://www.w3.org/2001/XMLSchema" xmlns:p="http://schemas.microsoft.com/office/2006/metadata/properties" xmlns:ns3="bad19833-22ff-4063-ae0c-5c233d5aed77" xmlns:ns4="73f63f11-ad7e-4b5f-960a-f5a5b5b3093b" targetNamespace="http://schemas.microsoft.com/office/2006/metadata/properties" ma:root="true" ma:fieldsID="687604a1fde808b0651ebe2e90984f96" ns3:_="" ns4:_="">
    <xsd:import namespace="bad19833-22ff-4063-ae0c-5c233d5aed77"/>
    <xsd:import namespace="73f63f11-ad7e-4b5f-960a-f5a5b5b309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19833-22ff-4063-ae0c-5c233d5aed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f63f11-ad7e-4b5f-960a-f5a5b5b309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3f63f11-ad7e-4b5f-960a-f5a5b5b3093b" xsi:nil="true"/>
  </documentManagement>
</p:properties>
</file>

<file path=customXml/itemProps1.xml><?xml version="1.0" encoding="utf-8"?>
<ds:datastoreItem xmlns:ds="http://schemas.openxmlformats.org/officeDocument/2006/customXml" ds:itemID="{0B1E170D-71C8-48FE-80B4-0BE4219F1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d19833-22ff-4063-ae0c-5c233d5aed77"/>
    <ds:schemaRef ds:uri="73f63f11-ad7e-4b5f-960a-f5a5b5b30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86009C-41E8-406A-99FF-1B5CC99E1229}">
  <ds:schemaRefs>
    <ds:schemaRef ds:uri="http://schemas.microsoft.com/sharepoint/v3/contenttype/forms"/>
  </ds:schemaRefs>
</ds:datastoreItem>
</file>

<file path=customXml/itemProps3.xml><?xml version="1.0" encoding="utf-8"?>
<ds:datastoreItem xmlns:ds="http://schemas.openxmlformats.org/officeDocument/2006/customXml" ds:itemID="{34D062BD-9AA1-488F-8DA6-0992C443771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ad19833-22ff-4063-ae0c-5c233d5aed77"/>
    <ds:schemaRef ds:uri="73f63f11-ad7e-4b5f-960a-f5a5b5b3093b"/>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1989</TotalTime>
  <Words>403</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Abadi</vt:lpstr>
      <vt:lpstr>Aptos</vt:lpstr>
      <vt:lpstr>Aptos Display</vt:lpstr>
      <vt:lpstr>Arial</vt:lpstr>
      <vt:lpstr>Calibri</vt:lpstr>
      <vt:lpstr>Halimum</vt:lpstr>
      <vt:lpstr>Halimum Bold</vt:lpstr>
      <vt:lpstr>Hind Jalandhar Medium</vt:lpstr>
      <vt:lpstr>Poppins</vt:lpstr>
      <vt:lpstr>Poppins Bold</vt:lpstr>
      <vt:lpstr>Symbol</vt:lpstr>
      <vt:lpstr>Office Theme</vt:lpstr>
      <vt:lpstr>1_Office Theme</vt:lpstr>
      <vt:lpstr>State Association Leadership Training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Association Leadership Training Program</dc:title>
  <dc:creator>Kelli Diemer</dc:creator>
  <cp:lastModifiedBy>Kelli Diemer</cp:lastModifiedBy>
  <cp:revision>2</cp:revision>
  <dcterms:created xsi:type="dcterms:W3CDTF">2024-03-06T17:30:19Z</dcterms:created>
  <dcterms:modified xsi:type="dcterms:W3CDTF">2024-03-16T14:20:10Z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0x0101001358A7438FEE124B9E2C32B1FD48E83A</vt:lpwstr>
  </property>
</Properties>
</file>