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90" r:id="rId1"/>
  </p:sldMasterIdLst>
  <p:notesMasterIdLst>
    <p:notesMasterId r:id="rId11"/>
  </p:notesMasterIdLst>
  <p:handoutMasterIdLst>
    <p:handoutMasterId r:id="rId12"/>
  </p:handoutMasterIdLst>
  <p:sldIdLst>
    <p:sldId id="344" r:id="rId2"/>
    <p:sldId id="345" r:id="rId3"/>
    <p:sldId id="349" r:id="rId4"/>
    <p:sldId id="346" r:id="rId5"/>
    <p:sldId id="347" r:id="rId6"/>
    <p:sldId id="350" r:id="rId7"/>
    <p:sldId id="351" r:id="rId8"/>
    <p:sldId id="352" r:id="rId9"/>
    <p:sldId id="348"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85F2171-F5D9-46B7-B286-3BCB37041DDE}">
          <p14:sldIdLst>
            <p14:sldId id="344"/>
            <p14:sldId id="345"/>
            <p14:sldId id="349"/>
            <p14:sldId id="346"/>
            <p14:sldId id="347"/>
            <p14:sldId id="350"/>
            <p14:sldId id="351"/>
            <p14:sldId id="352"/>
            <p14:sldId id="34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124C57-FB2D-4452-8DCA-377039C77051}" v="5" dt="2020-10-26T12:25:18.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79899" autoAdjust="0"/>
  </p:normalViewPr>
  <p:slideViewPr>
    <p:cSldViewPr snapToGrid="0">
      <p:cViewPr varScale="1">
        <p:scale>
          <a:sx n="115" d="100"/>
          <a:sy n="115" d="100"/>
        </p:scale>
        <p:origin x="1446"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D19CEC-D3F7-4A84-A9EA-7DB03F1A461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7B10B5-DCE8-446E-B11F-6D9231E2C01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0C8F5F2-9E32-4538-A38E-7AAA72545556}" type="datetimeFigureOut">
              <a:rPr lang="en-US" smtClean="0"/>
              <a:t>10/1/2021</a:t>
            </a:fld>
            <a:endParaRPr lang="en-US"/>
          </a:p>
        </p:txBody>
      </p:sp>
      <p:sp>
        <p:nvSpPr>
          <p:cNvPr id="4" name="Footer Placeholder 3">
            <a:extLst>
              <a:ext uri="{FF2B5EF4-FFF2-40B4-BE49-F238E27FC236}">
                <a16:creationId xmlns:a16="http://schemas.microsoft.com/office/drawing/2014/main" id="{C27AD113-6978-4B00-A24C-7326C6ECEC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0EBD35-87FE-416F-8926-74F52D403E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2B71D7-734A-4CC4-841B-BD5EB5D9C496}" type="slidenum">
              <a:rPr lang="en-US" smtClean="0"/>
              <a:t>‹#›</a:t>
            </a:fld>
            <a:endParaRPr lang="en-US"/>
          </a:p>
        </p:txBody>
      </p:sp>
    </p:spTree>
    <p:extLst>
      <p:ext uri="{BB962C8B-B14F-4D97-AF65-F5344CB8AC3E}">
        <p14:creationId xmlns:p14="http://schemas.microsoft.com/office/powerpoint/2010/main" val="92729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r>
              <a:rPr lang="en-US" dirty="0"/>
              <a:t>Lee Greenacre and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Dorthy</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Switalski</a:t>
            </a:r>
            <a:endParaRPr dirty="0"/>
          </a:p>
        </p:txBody>
      </p:sp>
    </p:spTree>
    <p:extLst>
      <p:ext uri="{BB962C8B-B14F-4D97-AF65-F5344CB8AC3E}">
        <p14:creationId xmlns:p14="http://schemas.microsoft.com/office/powerpoint/2010/main" val="3044155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 – </a:t>
            </a:r>
          </a:p>
          <a:p>
            <a:pPr>
              <a:buNone/>
            </a:pPr>
            <a:r>
              <a:rPr lang="en-US" sz="1200" b="1" i="1" u="sng" dirty="0"/>
              <a:t>INDIVIDUALS WITH DISABILITY</a:t>
            </a:r>
          </a:p>
          <a:p>
            <a:pPr marL="0" indent="0">
              <a:buNone/>
            </a:pPr>
            <a:r>
              <a:rPr lang="en-US" sz="1100" dirty="0">
                <a:latin typeface="Arial" panose="020B0604020202020204" pitchFamily="34" charset="0"/>
                <a:cs typeface="Arial" panose="020B0604020202020204" pitchFamily="34" charset="0"/>
              </a:rPr>
              <a:t>(A)  In general.- The term ‘individual with a disability’ means an individual with any disability (as defined in section 3 of the Americans with Disabilities Act of 1990 (42 U.S.C. 12102).</a:t>
            </a:r>
          </a:p>
          <a:p>
            <a:pPr marL="0" indent="0">
              <a:buNone/>
            </a:pPr>
            <a:r>
              <a:rPr lang="en-US" sz="1100" dirty="0">
                <a:latin typeface="Arial" panose="020B0604020202020204" pitchFamily="34" charset="0"/>
                <a:cs typeface="Arial" panose="020B0604020202020204" pitchFamily="34" charset="0"/>
              </a:rPr>
              <a:t>(B)  Individuals with disabilities.-The term ‘individuals with disabilities’ means more than 1 individual with a disability.</a:t>
            </a:r>
          </a:p>
          <a:p>
            <a:pPr>
              <a:buNone/>
            </a:pPr>
            <a:r>
              <a:rPr lang="en-US" b="1" i="1" u="sng" dirty="0"/>
              <a:t>ECONOMICALLY DISADVANTAGED</a:t>
            </a:r>
          </a:p>
          <a:p>
            <a:pPr marL="0" indent="0">
              <a:buClr>
                <a:srgbClr val="DF6703"/>
              </a:buClr>
              <a:buNone/>
            </a:pPr>
            <a:r>
              <a:rPr lang="en-US" sz="1100" dirty="0">
                <a:latin typeface="Arial" panose="020B0604020202020204" pitchFamily="34" charset="0"/>
                <a:cs typeface="Arial" panose="020B0604020202020204" pitchFamily="34" charset="0"/>
              </a:rPr>
              <a:t>One or more of the following indicates a secondary or postsecondary student who would be an economically disadvantaged individual:</a:t>
            </a:r>
          </a:p>
          <a:p>
            <a:pPr>
              <a:buClr>
                <a:srgbClr val="DF6703"/>
              </a:buClr>
            </a:pPr>
            <a:r>
              <a:rPr lang="en-US" sz="1100" dirty="0">
                <a:latin typeface="Arial" panose="020B0604020202020204" pitchFamily="34" charset="0"/>
                <a:cs typeface="Arial" panose="020B0604020202020204" pitchFamily="34" charset="0"/>
              </a:rPr>
              <a:t>An individual whose family income is at or below the national poverty level.</a:t>
            </a:r>
          </a:p>
          <a:p>
            <a:pPr>
              <a:buClr>
                <a:srgbClr val="DF6703"/>
              </a:buClr>
            </a:pPr>
            <a:r>
              <a:rPr lang="en-US" sz="1100" dirty="0">
                <a:latin typeface="Arial" panose="020B0604020202020204" pitchFamily="34" charset="0"/>
                <a:cs typeface="Arial" panose="020B0604020202020204" pitchFamily="34" charset="0"/>
              </a:rPr>
              <a:t>The individual or the individual’s family receives public assistance.</a:t>
            </a:r>
          </a:p>
          <a:p>
            <a:pPr>
              <a:buClr>
                <a:srgbClr val="DF6703"/>
              </a:buClr>
            </a:pPr>
            <a:r>
              <a:rPr lang="en-US" sz="1100" dirty="0">
                <a:latin typeface="Arial" panose="020B0604020202020204" pitchFamily="34" charset="0"/>
                <a:cs typeface="Arial" panose="020B0604020202020204" pitchFamily="34" charset="0"/>
              </a:rPr>
              <a:t>The individual qualifies for the free or reduced school lunch program.</a:t>
            </a:r>
          </a:p>
          <a:p>
            <a:pPr>
              <a:buClr>
                <a:srgbClr val="DF6703"/>
              </a:buClr>
            </a:pPr>
            <a:r>
              <a:rPr lang="en-US" sz="1100" dirty="0">
                <a:latin typeface="Arial" panose="020B0604020202020204" pitchFamily="34" charset="0"/>
                <a:cs typeface="Arial" panose="020B0604020202020204" pitchFamily="34" charset="0"/>
              </a:rPr>
              <a:t>The individual participates in a federally or state funded program of economically disadvantaged youth.</a:t>
            </a:r>
          </a:p>
          <a:p>
            <a:pPr>
              <a:buClr>
                <a:srgbClr val="DF6703"/>
              </a:buClr>
            </a:pPr>
            <a:r>
              <a:rPr lang="en-US" sz="1100" dirty="0">
                <a:latin typeface="Arial" panose="020B0604020202020204" pitchFamily="34" charset="0"/>
                <a:cs typeface="Arial" panose="020B0604020202020204" pitchFamily="34" charset="0"/>
              </a:rPr>
              <a:t>The individual lives in a “foster home”.</a:t>
            </a:r>
          </a:p>
          <a:p>
            <a:pPr>
              <a:buClr>
                <a:srgbClr val="DF6703"/>
              </a:buClr>
            </a:pPr>
            <a:r>
              <a:rPr lang="en-US" sz="1100" dirty="0">
                <a:latin typeface="Arial" panose="020B0604020202020204" pitchFamily="34" charset="0"/>
                <a:cs typeface="Arial" panose="020B0604020202020204" pitchFamily="34" charset="0"/>
              </a:rPr>
              <a:t>Eligible for free and reduced lunch, including direct certification.</a:t>
            </a:r>
          </a:p>
          <a:p>
            <a:pPr>
              <a:buClr>
                <a:srgbClr val="DF6703"/>
              </a:buClr>
              <a:buNone/>
            </a:pPr>
            <a:r>
              <a:rPr lang="en-US" sz="1100" b="1" i="1" u="sng" dirty="0">
                <a:latin typeface="Arial" panose="020B0604020202020204" pitchFamily="34" charset="0"/>
                <a:cs typeface="Arial" panose="020B0604020202020204" pitchFamily="34" charset="0"/>
              </a:rPr>
              <a:t>NON-TRADITIONAL FIELDS</a:t>
            </a:r>
          </a:p>
          <a:p>
            <a:pPr>
              <a:buClr>
                <a:srgbClr val="DF6703"/>
              </a:buClr>
              <a:buNone/>
            </a:pPr>
            <a:r>
              <a:rPr lang="en-US" sz="1100" dirty="0">
                <a:latin typeface="Arial" panose="020B0604020202020204" pitchFamily="34" charset="0"/>
                <a:cs typeface="Arial" panose="020B0604020202020204" pitchFamily="34" charset="0"/>
              </a:rPr>
              <a:t>The term ‘non-traditional fields’ means occupations or fields of work, such as careers in computer science, technology, and other current and emerging high skill occupations, for which individuals from one gender comprise less than 25 percent of the individuals employed in each such occupation or field of work.</a:t>
            </a:r>
          </a:p>
          <a:p>
            <a:pPr>
              <a:buClr>
                <a:srgbClr val="DF6703"/>
              </a:buClr>
              <a:buNone/>
            </a:pPr>
            <a:r>
              <a:rPr lang="en-US" sz="1100" b="1" i="1" u="sng" dirty="0">
                <a:latin typeface="Arial" panose="020B0604020202020204" pitchFamily="34" charset="0"/>
                <a:cs typeface="Arial" panose="020B0604020202020204" pitchFamily="34" charset="0"/>
              </a:rPr>
              <a:t>SINGLE PARENT INCLUDING SINGLE PREGNANT WOMEN</a:t>
            </a:r>
          </a:p>
          <a:p>
            <a:pPr marL="0" indent="0">
              <a:buNone/>
            </a:pPr>
            <a:r>
              <a:rPr lang="en-US" sz="1100" dirty="0">
                <a:latin typeface="Arial" panose="020B0604020202020204" pitchFamily="34" charset="0"/>
                <a:cs typeface="Arial" panose="020B0604020202020204" pitchFamily="34" charset="0"/>
              </a:rPr>
              <a:t>At the </a:t>
            </a:r>
            <a:r>
              <a:rPr lang="en-US" sz="1100" b="1" dirty="0">
                <a:latin typeface="Arial" panose="020B0604020202020204" pitchFamily="34" charset="0"/>
                <a:cs typeface="Arial" panose="020B0604020202020204" pitchFamily="34" charset="0"/>
              </a:rPr>
              <a:t>secondary level</a:t>
            </a:r>
            <a:r>
              <a:rPr lang="en-US" sz="1100" dirty="0">
                <a:latin typeface="Arial" panose="020B0604020202020204" pitchFamily="34" charset="0"/>
                <a:cs typeface="Arial" panose="020B0604020202020204" pitchFamily="34" charset="0"/>
              </a:rPr>
              <a:t>, a single parent, including single pregnant woman, means an individual who meets all of the following criteria:</a:t>
            </a:r>
          </a:p>
          <a:p>
            <a:r>
              <a:rPr lang="en-US" sz="1100" dirty="0">
                <a:latin typeface="Arial" panose="020B0604020202020204" pitchFamily="34" charset="0"/>
                <a:cs typeface="Arial" panose="020B0604020202020204" pitchFamily="34" charset="0"/>
              </a:rPr>
              <a:t>age 19 or below;</a:t>
            </a:r>
          </a:p>
          <a:p>
            <a:r>
              <a:rPr lang="en-US" sz="1100" dirty="0">
                <a:latin typeface="Arial" panose="020B0604020202020204" pitchFamily="34" charset="0"/>
                <a:cs typeface="Arial" panose="020B0604020202020204" pitchFamily="34" charset="0"/>
              </a:rPr>
              <a:t>without a high school diploma;</a:t>
            </a:r>
          </a:p>
          <a:p>
            <a:r>
              <a:rPr lang="en-US" sz="1100" dirty="0">
                <a:latin typeface="Arial" panose="020B0604020202020204" pitchFamily="34" charset="0"/>
                <a:cs typeface="Arial" panose="020B0604020202020204" pitchFamily="34" charset="0"/>
              </a:rPr>
              <a:t>unmarried or legally separated from their spouse;</a:t>
            </a:r>
          </a:p>
          <a:p>
            <a:r>
              <a:rPr lang="en-US" sz="1100" dirty="0">
                <a:latin typeface="Arial" panose="020B0604020202020204" pitchFamily="34" charset="0"/>
                <a:cs typeface="Arial" panose="020B0604020202020204" pitchFamily="34" charset="0"/>
              </a:rPr>
              <a:t>pregnant or has a minor child or children for which the parent has custody or joint custody.</a:t>
            </a:r>
          </a:p>
          <a:p>
            <a:pPr marL="0" indent="0">
              <a:buNone/>
            </a:pPr>
            <a:r>
              <a:rPr lang="en-US" sz="1100" dirty="0">
                <a:latin typeface="Arial" panose="020B0604020202020204" pitchFamily="34" charset="0"/>
                <a:cs typeface="Arial" panose="020B0604020202020204" pitchFamily="34" charset="0"/>
              </a:rPr>
              <a:t>At the </a:t>
            </a:r>
            <a:r>
              <a:rPr lang="en-US" sz="1100" b="1" dirty="0">
                <a:latin typeface="Arial" panose="020B0604020202020204" pitchFamily="34" charset="0"/>
                <a:cs typeface="Arial" panose="020B0604020202020204" pitchFamily="34" charset="0"/>
              </a:rPr>
              <a:t>postsecondary level</a:t>
            </a:r>
            <a:r>
              <a:rPr lang="en-US" sz="1100" dirty="0">
                <a:latin typeface="Arial" panose="020B0604020202020204" pitchFamily="34" charset="0"/>
                <a:cs typeface="Arial" panose="020B0604020202020204" pitchFamily="34" charset="0"/>
              </a:rPr>
              <a:t>, a single parent, including single pregnant woman, means an individual who is:</a:t>
            </a:r>
          </a:p>
          <a:p>
            <a:r>
              <a:rPr lang="en-US" sz="1100" dirty="0">
                <a:latin typeface="Arial" panose="020B0604020202020204" pitchFamily="34" charset="0"/>
                <a:cs typeface="Arial" panose="020B0604020202020204" pitchFamily="34" charset="0"/>
              </a:rPr>
              <a:t>unmarried;</a:t>
            </a:r>
          </a:p>
          <a:p>
            <a:r>
              <a:rPr lang="en-US" sz="1100" dirty="0">
                <a:latin typeface="Arial" panose="020B0604020202020204" pitchFamily="34" charset="0"/>
                <a:cs typeface="Arial" panose="020B0604020202020204" pitchFamily="34" charset="0"/>
              </a:rPr>
              <a:t>legally separated from a spouse;</a:t>
            </a:r>
          </a:p>
          <a:p>
            <a:r>
              <a:rPr lang="en-US" sz="1100" dirty="0">
                <a:latin typeface="Arial" panose="020B0604020202020204" pitchFamily="34" charset="0"/>
                <a:cs typeface="Arial" panose="020B0604020202020204" pitchFamily="34" charset="0"/>
              </a:rPr>
              <a:t>Has a minor child or children for which the parent has either custody or joint custody.</a:t>
            </a:r>
          </a:p>
          <a:p>
            <a:pPr>
              <a:buClr>
                <a:srgbClr val="DF6703"/>
              </a:buClr>
              <a:buNone/>
            </a:pPr>
            <a:r>
              <a:rPr lang="en-US" sz="1100" b="1" i="1" u="sng" dirty="0">
                <a:solidFill>
                  <a:srgbClr val="FF0000"/>
                </a:solidFill>
                <a:latin typeface="Arial" panose="020B0604020202020204" pitchFamily="34" charset="0"/>
                <a:cs typeface="Arial" panose="020B0604020202020204" pitchFamily="34" charset="0"/>
              </a:rPr>
              <a:t>OUT-OF-WORKFORCE INDIVIDUALS</a:t>
            </a:r>
          </a:p>
          <a:p>
            <a:pPr marL="0" indent="0">
              <a:buNone/>
            </a:pPr>
            <a:r>
              <a:rPr lang="en-US" sz="1800" dirty="0">
                <a:latin typeface="Arial" panose="020B0604020202020204" pitchFamily="34" charset="0"/>
                <a:cs typeface="Arial" panose="020B0604020202020204" pitchFamily="34" charset="0"/>
              </a:rPr>
              <a:t>The term ‘out-of-workforce’ means  –</a:t>
            </a:r>
          </a:p>
          <a:p>
            <a:pPr marL="690563" lvl="1" indent="-457200">
              <a:buNone/>
              <a:tabLst>
                <a:tab pos="690563" algn="l"/>
              </a:tabLst>
            </a:pPr>
            <a:r>
              <a:rPr lang="en-US" sz="1800" dirty="0">
                <a:latin typeface="Arial" panose="020B0604020202020204" pitchFamily="34" charset="0"/>
                <a:cs typeface="Arial" panose="020B0604020202020204" pitchFamily="34" charset="0"/>
              </a:rPr>
              <a:t>(A)	and individual who is a displaced homemaker, as defined in section 3 of the Workforce Innovation and Opportunity Act (29 U.S.C. 3102); or</a:t>
            </a:r>
          </a:p>
          <a:p>
            <a:pPr marL="690563" lvl="1" indent="-457200">
              <a:buNone/>
              <a:tabLst>
                <a:tab pos="690563" algn="l"/>
              </a:tabLst>
            </a:pPr>
            <a:r>
              <a:rPr lang="en-US" sz="1800" dirty="0">
                <a:latin typeface="Arial" panose="020B0604020202020204" pitchFamily="34" charset="0"/>
                <a:cs typeface="Arial" panose="020B0604020202020204" pitchFamily="34" charset="0"/>
              </a:rPr>
              <a:t>(B)	an individual who –</a:t>
            </a:r>
          </a:p>
          <a:p>
            <a:pPr marL="1082675" lvl="1" indent="-401638">
              <a:buNone/>
              <a:tabLst>
                <a:tab pos="1082675" algn="l"/>
              </a:tabLst>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i</a:t>
            </a:r>
            <a:r>
              <a:rPr lang="en-US" sz="1800" dirty="0">
                <a:latin typeface="Arial" panose="020B0604020202020204" pitchFamily="34" charset="0"/>
                <a:cs typeface="Arial" panose="020B0604020202020204" pitchFamily="34" charset="0"/>
              </a:rPr>
              <a:t>)	(l)  has worked primarily without remuneration to care for a home and family, and for that reason has diminished marketable skills; or</a:t>
            </a:r>
          </a:p>
          <a:p>
            <a:pPr marL="1082675" lvl="1" indent="-401638">
              <a:buNone/>
              <a:tabLst>
                <a:tab pos="1082675" algn="l"/>
              </a:tabLst>
            </a:pPr>
            <a:r>
              <a:rPr lang="en-US" sz="1800" dirty="0">
                <a:latin typeface="Arial" panose="020B0604020202020204" pitchFamily="34" charset="0"/>
                <a:cs typeface="Arial" panose="020B0604020202020204" pitchFamily="34" charset="0"/>
              </a:rPr>
              <a:t>	(II) is a parent whose youngest dependent child will become ineligible to receive assistance under part A of title IV of the Social Security Act (42) U.S.C. 601 et seq.) not later than 2 years after the date on which the parent applies for assistance under such title; and</a:t>
            </a:r>
          </a:p>
          <a:p>
            <a:pPr marL="1082675" lvl="1" indent="-401638">
              <a:buNone/>
              <a:tabLst>
                <a:tab pos="1082675" algn="l"/>
              </a:tabLst>
            </a:pPr>
            <a:r>
              <a:rPr lang="en-US" sz="1800" dirty="0">
                <a:latin typeface="Arial" panose="020B0604020202020204" pitchFamily="34" charset="0"/>
                <a:cs typeface="Arial" panose="020B0604020202020204" pitchFamily="34" charset="0"/>
              </a:rPr>
              <a:t>(ii)	is unemployed or underemployed and is experiencing difficulty in obtaining or upgrading employment.</a:t>
            </a:r>
          </a:p>
          <a:p>
            <a:pPr>
              <a:buClr>
                <a:srgbClr val="DF6703"/>
              </a:buClr>
              <a:buNone/>
            </a:pPr>
            <a:r>
              <a:rPr lang="en-US" sz="1100" b="1" i="1" u="sng" dirty="0">
                <a:latin typeface="Arial" panose="020B0604020202020204" pitchFamily="34" charset="0"/>
                <a:cs typeface="Arial" panose="020B0604020202020204" pitchFamily="34" charset="0"/>
              </a:rPr>
              <a:t>ENGLISH LEARNERS</a:t>
            </a:r>
          </a:p>
          <a:p>
            <a:pPr marL="0" indent="0">
              <a:buNone/>
            </a:pPr>
            <a:r>
              <a:rPr lang="en-US" sz="1800" dirty="0">
                <a:latin typeface="Arial" panose="020B0604020202020204" pitchFamily="34" charset="0"/>
                <a:cs typeface="Arial" panose="020B0604020202020204" pitchFamily="34" charset="0"/>
              </a:rPr>
              <a:t>The term ‘English learner’ means  –</a:t>
            </a:r>
          </a:p>
          <a:p>
            <a:pPr marL="690563" lvl="1" indent="-457200">
              <a:buNone/>
              <a:tabLst>
                <a:tab pos="690563" algn="l"/>
              </a:tabLst>
            </a:pPr>
            <a:r>
              <a:rPr lang="en-US" sz="1800" dirty="0">
                <a:latin typeface="Arial" panose="020B0604020202020204" pitchFamily="34" charset="0"/>
                <a:cs typeface="Arial" panose="020B0604020202020204" pitchFamily="34" charset="0"/>
              </a:rPr>
              <a:t>(A)	a secondary school student who is an English learner, as defined in section 8101 of the Elementary and Secondary Education Act of 1965; or</a:t>
            </a:r>
          </a:p>
          <a:p>
            <a:pPr marL="690563" lvl="1" indent="-457200">
              <a:buNone/>
              <a:tabLst>
                <a:tab pos="690563" algn="l"/>
              </a:tabLst>
            </a:pPr>
            <a:r>
              <a:rPr lang="en-US" sz="1800" dirty="0">
                <a:latin typeface="Arial" panose="020B0604020202020204" pitchFamily="34" charset="0"/>
                <a:cs typeface="Arial" panose="020B0604020202020204" pitchFamily="34" charset="0"/>
              </a:rPr>
              <a:t>(B)	an adult or an out-of-school youth who has limited ability in speaking, reading, writing, or understanding the English language and–</a:t>
            </a:r>
          </a:p>
          <a:p>
            <a:pPr marL="1082675" lvl="1" indent="-401638">
              <a:buNone/>
              <a:tabLst>
                <a:tab pos="1082675" algn="l"/>
              </a:tabLst>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i</a:t>
            </a:r>
            <a:r>
              <a:rPr lang="en-US" sz="1800" dirty="0">
                <a:latin typeface="Arial" panose="020B0604020202020204" pitchFamily="34" charset="0"/>
                <a:cs typeface="Arial" panose="020B0604020202020204" pitchFamily="34" charset="0"/>
              </a:rPr>
              <a:t>)	whose native language is a language other than English; or</a:t>
            </a:r>
          </a:p>
          <a:p>
            <a:pPr marL="1082675" lvl="1" indent="-401638">
              <a:buNone/>
              <a:tabLst>
                <a:tab pos="1082675" algn="l"/>
              </a:tabLst>
            </a:pPr>
            <a:r>
              <a:rPr lang="en-US" sz="1800" dirty="0">
                <a:latin typeface="Arial" panose="020B0604020202020204" pitchFamily="34" charset="0"/>
                <a:cs typeface="Arial" panose="020B0604020202020204" pitchFamily="34" charset="0"/>
              </a:rPr>
              <a:t>(ii)	Who lives in a family environment or community in which a language other than English is the dominant language.</a:t>
            </a:r>
          </a:p>
        </p:txBody>
      </p:sp>
    </p:spTree>
    <p:extLst>
      <p:ext uri="{BB962C8B-B14F-4D97-AF65-F5344CB8AC3E}">
        <p14:creationId xmlns:p14="http://schemas.microsoft.com/office/powerpoint/2010/main" val="2880240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 – </a:t>
            </a:r>
          </a:p>
          <a:p>
            <a:pPr>
              <a:buNone/>
            </a:pPr>
            <a:r>
              <a:rPr lang="en-US" b="1" i="1" u="sng" dirty="0"/>
              <a:t>MIGRANT INDIVIDUALS</a:t>
            </a:r>
          </a:p>
          <a:p>
            <a:pPr marL="0" indent="0">
              <a:buNone/>
            </a:pPr>
            <a:r>
              <a:rPr lang="en-US" sz="1100" dirty="0">
                <a:latin typeface="Arial" panose="020B0604020202020204" pitchFamily="34" charset="0"/>
                <a:cs typeface="Arial" panose="020B0604020202020204" pitchFamily="34" charset="0"/>
              </a:rPr>
              <a:t>The term ‘migrant worker’ means-</a:t>
            </a:r>
          </a:p>
          <a:p>
            <a:pPr marL="0" indent="0">
              <a:buNone/>
            </a:pPr>
            <a:r>
              <a:rPr lang="en-US" sz="1100" dirty="0">
                <a:latin typeface="Arial" panose="020B0604020202020204" pitchFamily="34" charset="0"/>
                <a:cs typeface="Arial" panose="020B0604020202020204" pitchFamily="34" charset="0"/>
              </a:rPr>
              <a:t>(1)    an individual going to or from employment in agriculture as provided under section 3121(g) of the Internal Revenue Code of 1986 (26 U.S.C. 312(g) ) or section 3(f) of the Fair Labor Standards Act of 1938 (29 U.S.C. 203(f)).</a:t>
            </a:r>
          </a:p>
          <a:p>
            <a:pPr marL="0" indent="0">
              <a:buNone/>
            </a:pPr>
            <a:r>
              <a:rPr lang="en-US" sz="1100" dirty="0">
                <a:latin typeface="Arial" panose="020B0604020202020204" pitchFamily="34" charset="0"/>
                <a:cs typeface="Arial" panose="020B0604020202020204" pitchFamily="34" charset="0"/>
              </a:rPr>
              <a:t> -person who is required to be absent from a permanent place or residence for the purpose of seeking remunerated employment in agricultural work. </a:t>
            </a:r>
          </a:p>
          <a:p>
            <a:pPr>
              <a:buNone/>
            </a:pPr>
            <a:r>
              <a:rPr lang="en-US" b="1" i="1" u="sng" dirty="0"/>
              <a:t>HOMELESS INDIVIDUALS</a:t>
            </a:r>
          </a:p>
          <a:p>
            <a:pPr marL="0" indent="0">
              <a:buNone/>
            </a:pPr>
            <a:r>
              <a:rPr lang="en-US" sz="1600" dirty="0">
                <a:latin typeface="Arial" panose="020B0604020202020204" pitchFamily="34" charset="0"/>
                <a:cs typeface="Arial" panose="020B0604020202020204" pitchFamily="34" charset="0"/>
              </a:rPr>
              <a:t>The term ‘children and youths’–</a:t>
            </a:r>
          </a:p>
          <a:p>
            <a:pPr marL="690563" lvl="1" indent="-457200">
              <a:buNone/>
              <a:tabLst>
                <a:tab pos="690563" algn="l"/>
              </a:tabLst>
            </a:pPr>
            <a:r>
              <a:rPr lang="en-US" sz="1600" dirty="0">
                <a:latin typeface="Arial" panose="020B0604020202020204" pitchFamily="34" charset="0"/>
                <a:cs typeface="Arial" panose="020B0604020202020204" pitchFamily="34" charset="0"/>
              </a:rPr>
              <a:t>(A)	means individuals who lack a fixed, regular and adequate nighttime residence (within the meaning of section 103(a)(1)); and </a:t>
            </a:r>
          </a:p>
          <a:p>
            <a:pPr marL="690563" lvl="1" indent="-457200">
              <a:buNone/>
              <a:tabLst>
                <a:tab pos="690563" algn="l"/>
              </a:tabLst>
            </a:pPr>
            <a:r>
              <a:rPr lang="en-US" sz="1600" dirty="0">
                <a:latin typeface="Arial" panose="020B0604020202020204" pitchFamily="34" charset="0"/>
                <a:cs typeface="Arial" panose="020B0604020202020204" pitchFamily="34" charset="0"/>
              </a:rPr>
              <a:t>(B)	includes–</a:t>
            </a:r>
          </a:p>
          <a:p>
            <a:pPr marL="1082675" lvl="1" indent="-401638">
              <a:buNone/>
              <a:tabLst>
                <a:tab pos="1082675" algn="l"/>
              </a:tabLst>
            </a:pP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children and youths who are sharing the housing of other persons due to loss of housing, economic hardship, or a similar reason; are living in motels, hotels, trailer parks, or camping grounds due to the lack of alternative adequate accommodations; are living in emergency or transitional shelters; are abandoned in hospitals; or are awaiting foster care placement;</a:t>
            </a:r>
          </a:p>
          <a:p>
            <a:pPr marL="1082675" lvl="1" indent="-401638">
              <a:buNone/>
              <a:tabLst>
                <a:tab pos="1082675" algn="l"/>
              </a:tabLst>
            </a:pPr>
            <a:r>
              <a:rPr lang="en-US" sz="1600" dirty="0">
                <a:latin typeface="Arial" panose="020B0604020202020204" pitchFamily="34" charset="0"/>
                <a:cs typeface="Arial" panose="020B0604020202020204" pitchFamily="34" charset="0"/>
              </a:rPr>
              <a:t>(ii)	children and youths who have primary nighttime residence that is a public or private place not designed for or ordinarily used as a regular sleeping accommodation for human beings (within the meaning of section 103(a)(2)(C));</a:t>
            </a:r>
          </a:p>
          <a:p>
            <a:pPr marL="1082675" lvl="1" indent="-401638">
              <a:buNone/>
              <a:tabLst>
                <a:tab pos="1082675" algn="l"/>
              </a:tabLst>
            </a:pPr>
            <a:r>
              <a:rPr lang="en-US" sz="1600" dirty="0">
                <a:latin typeface="Arial" panose="020B0604020202020204" pitchFamily="34" charset="0"/>
                <a:cs typeface="Arial" panose="020B0604020202020204" pitchFamily="34" charset="0"/>
              </a:rPr>
              <a:t>(iii)  children and youths who are living in cars, parks, public spaces, abandoned buildings, substandard housing, bus or train stations, or similar settings; and</a:t>
            </a:r>
          </a:p>
          <a:p>
            <a:pPr marL="1082675" lvl="1" indent="-401638">
              <a:buNone/>
              <a:tabLst>
                <a:tab pos="1082675" algn="l"/>
              </a:tabLst>
            </a:pPr>
            <a:r>
              <a:rPr lang="en-US" sz="1600" dirty="0">
                <a:latin typeface="Arial" panose="020B0604020202020204" pitchFamily="34" charset="0"/>
                <a:cs typeface="Arial" panose="020B0604020202020204" pitchFamily="34" charset="0"/>
              </a:rPr>
              <a:t>(iv)  migratory children (as such term is defined in section 1309 of the Elementary and Secondary Education Act of 1965) who qualify as homeless for the purposes of this subtitle because the children are living in circumstances described in clauses (</a:t>
            </a:r>
            <a:r>
              <a:rPr lang="en-US" sz="1600" dirty="0" err="1">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through (iii).</a:t>
            </a:r>
          </a:p>
          <a:p>
            <a:pPr>
              <a:buNone/>
            </a:pPr>
            <a:r>
              <a:rPr lang="en-US" b="1" i="1" u="sng" dirty="0"/>
              <a:t>YOUTH IN OR AGED OUT OF THE FOSTER CARE SYSTEM</a:t>
            </a:r>
          </a:p>
          <a:p>
            <a:pPr marL="0" indent="0">
              <a:buNone/>
            </a:pPr>
            <a:r>
              <a:rPr lang="en-US" sz="1100" dirty="0">
                <a:latin typeface="Arial" panose="020B0604020202020204" pitchFamily="34" charset="0"/>
                <a:cs typeface="Arial" panose="020B0604020202020204" pitchFamily="34" charset="0"/>
              </a:rPr>
              <a:t>The term ‘foster care’ means 24-hour substitute care for children placed away from their parents or guardians and for whom the State agency has placement and care responsibility.  This includes, but is not limited to:</a:t>
            </a:r>
          </a:p>
          <a:p>
            <a:pPr>
              <a:buFont typeface="Arial" panose="020B0604020202020204" pitchFamily="34" charset="0"/>
              <a:buChar char="•"/>
            </a:pPr>
            <a:r>
              <a:rPr lang="en-US" sz="1100" dirty="0">
                <a:latin typeface="Arial" panose="020B0604020202020204" pitchFamily="34" charset="0"/>
                <a:cs typeface="Arial" panose="020B0604020202020204" pitchFamily="34" charset="0"/>
              </a:rPr>
              <a:t>placements in foster family homes;</a:t>
            </a:r>
          </a:p>
          <a:p>
            <a:pPr>
              <a:buFont typeface="Arial" panose="020B0604020202020204" pitchFamily="34" charset="0"/>
              <a:buChar char="•"/>
            </a:pPr>
            <a:r>
              <a:rPr lang="en-US" sz="1100" dirty="0">
                <a:latin typeface="Arial" panose="020B0604020202020204" pitchFamily="34" charset="0"/>
                <a:cs typeface="Arial" panose="020B0604020202020204" pitchFamily="34" charset="0"/>
              </a:rPr>
              <a:t>foster homes of relatives;</a:t>
            </a:r>
          </a:p>
          <a:p>
            <a:pPr>
              <a:buFont typeface="Arial" panose="020B0604020202020204" pitchFamily="34" charset="0"/>
              <a:buChar char="•"/>
            </a:pPr>
            <a:r>
              <a:rPr lang="en-US" sz="1100" dirty="0">
                <a:latin typeface="Arial" panose="020B0604020202020204" pitchFamily="34" charset="0"/>
                <a:cs typeface="Arial" panose="020B0604020202020204" pitchFamily="34" charset="0"/>
              </a:rPr>
              <a:t>group homes,</a:t>
            </a:r>
          </a:p>
          <a:p>
            <a:pPr>
              <a:buFont typeface="Arial" panose="020B0604020202020204" pitchFamily="34" charset="0"/>
              <a:buChar char="•"/>
            </a:pPr>
            <a:r>
              <a:rPr lang="en-US" sz="1100" dirty="0">
                <a:latin typeface="Arial" panose="020B0604020202020204" pitchFamily="34" charset="0"/>
                <a:cs typeface="Arial" panose="020B0604020202020204" pitchFamily="34" charset="0"/>
              </a:rPr>
              <a:t>emergency shelters;</a:t>
            </a:r>
          </a:p>
          <a:p>
            <a:pPr>
              <a:buFont typeface="Arial" panose="020B0604020202020204" pitchFamily="34" charset="0"/>
              <a:buChar char="•"/>
            </a:pPr>
            <a:r>
              <a:rPr lang="en-US" sz="1100" dirty="0">
                <a:latin typeface="Arial" panose="020B0604020202020204" pitchFamily="34" charset="0"/>
                <a:cs typeface="Arial" panose="020B0604020202020204" pitchFamily="34" charset="0"/>
              </a:rPr>
              <a:t>residential facilities;</a:t>
            </a:r>
          </a:p>
          <a:p>
            <a:pPr>
              <a:buFont typeface="Arial" panose="020B0604020202020204" pitchFamily="34" charset="0"/>
              <a:buChar char="•"/>
            </a:pPr>
            <a:r>
              <a:rPr lang="en-US" sz="1100" dirty="0">
                <a:latin typeface="Arial" panose="020B0604020202020204" pitchFamily="34" charset="0"/>
                <a:cs typeface="Arial" panose="020B0604020202020204" pitchFamily="34" charset="0"/>
              </a:rPr>
              <a:t>childcare institutions; and</a:t>
            </a:r>
          </a:p>
          <a:p>
            <a:pPr>
              <a:buFont typeface="Arial" panose="020B0604020202020204" pitchFamily="34" charset="0"/>
              <a:buChar char="•"/>
            </a:pPr>
            <a:r>
              <a:rPr lang="en-US" sz="1100" dirty="0" err="1">
                <a:latin typeface="Arial" panose="020B0604020202020204" pitchFamily="34" charset="0"/>
                <a:cs typeface="Arial" panose="020B0604020202020204" pitchFamily="34" charset="0"/>
              </a:rPr>
              <a:t>preadoptive</a:t>
            </a:r>
            <a:r>
              <a:rPr lang="en-US" sz="1100" dirty="0">
                <a:latin typeface="Arial" panose="020B0604020202020204" pitchFamily="34" charset="0"/>
                <a:cs typeface="Arial" panose="020B0604020202020204" pitchFamily="34" charset="0"/>
              </a:rPr>
              <a:t> homes.	</a:t>
            </a:r>
          </a:p>
          <a:p>
            <a:pPr marL="0" indent="0">
              <a:buNone/>
            </a:pPr>
            <a:r>
              <a:rPr lang="en-US" sz="1100" dirty="0">
                <a:latin typeface="Arial" panose="020B0604020202020204" pitchFamily="34" charset="0"/>
                <a:cs typeface="Arial" panose="020B0604020202020204" pitchFamily="34" charset="0"/>
              </a:rPr>
              <a:t>The term ‘age out’ refers to the time frame after which a foster care child is eligible for state services.  Eligibility for state services varies depending on the state in which the child resides. Transitioning out of the child welfare system may occur as early as 18 or as late as age 23.</a:t>
            </a:r>
          </a:p>
          <a:p>
            <a:pPr>
              <a:buNone/>
            </a:pPr>
            <a:r>
              <a:rPr lang="en-US" b="1" i="1" u="sng" dirty="0"/>
              <a:t>YOUTH WITH FAMILY AS A MEMBER OF THE ARMED FORCES</a:t>
            </a:r>
          </a:p>
          <a:p>
            <a:pPr marL="0" indent="0">
              <a:buNone/>
            </a:pPr>
            <a:r>
              <a:rPr lang="en-US" sz="1100" dirty="0">
                <a:latin typeface="Arial" panose="020B0604020202020204" pitchFamily="34" charset="0"/>
                <a:cs typeface="Arial" panose="020B0604020202020204" pitchFamily="34" charset="0"/>
              </a:rPr>
              <a:t>The term ‘armed forces’ means the-</a:t>
            </a:r>
          </a:p>
          <a:p>
            <a:r>
              <a:rPr lang="en-US" sz="1100" dirty="0">
                <a:latin typeface="Arial" panose="020B0604020202020204" pitchFamily="34" charset="0"/>
                <a:cs typeface="Arial" panose="020B0604020202020204" pitchFamily="34" charset="0"/>
              </a:rPr>
              <a:t>Army;</a:t>
            </a:r>
          </a:p>
          <a:p>
            <a:r>
              <a:rPr lang="en-US" sz="1100" dirty="0">
                <a:latin typeface="Arial" panose="020B0604020202020204" pitchFamily="34" charset="0"/>
                <a:cs typeface="Arial" panose="020B0604020202020204" pitchFamily="34" charset="0"/>
              </a:rPr>
              <a:t>Navy;</a:t>
            </a:r>
          </a:p>
          <a:p>
            <a:r>
              <a:rPr lang="en-US" sz="1100" dirty="0">
                <a:latin typeface="Arial" panose="020B0604020202020204" pitchFamily="34" charset="0"/>
                <a:cs typeface="Arial" panose="020B0604020202020204" pitchFamily="34" charset="0"/>
              </a:rPr>
              <a:t>Air Force;</a:t>
            </a:r>
          </a:p>
          <a:p>
            <a:r>
              <a:rPr lang="en-US" sz="1100" dirty="0">
                <a:latin typeface="Arial" panose="020B0604020202020204" pitchFamily="34" charset="0"/>
                <a:cs typeface="Arial" panose="020B0604020202020204" pitchFamily="34" charset="0"/>
              </a:rPr>
              <a:t>Marine Corps, and</a:t>
            </a:r>
          </a:p>
          <a:p>
            <a:r>
              <a:rPr lang="en-US" sz="1100" dirty="0">
                <a:latin typeface="Arial" panose="020B0604020202020204" pitchFamily="34" charset="0"/>
                <a:cs typeface="Arial" panose="020B0604020202020204" pitchFamily="34" charset="0"/>
              </a:rPr>
              <a:t>Coastal Guard</a:t>
            </a:r>
          </a:p>
          <a:p>
            <a:pPr marL="0" indent="0">
              <a:buNone/>
            </a:pPr>
            <a:r>
              <a:rPr lang="en-US" sz="1100" dirty="0">
                <a:latin typeface="Arial" panose="020B0604020202020204" pitchFamily="34" charset="0"/>
                <a:cs typeface="Arial" panose="020B0604020202020204" pitchFamily="34" charset="0"/>
              </a:rPr>
              <a:t>(1)   The term ‘active duty’ means full-time duty in the active military service of the United States.  Such term includes full-time training duty, annual training duty, and attendance, while in the active military service, at a school designated as a service school by law or by the Secretary of the military department concerned. Such term does not include full-time National Guard duty.</a:t>
            </a:r>
          </a:p>
          <a:p>
            <a:pPr marL="0" indent="0">
              <a:buNone/>
            </a:pPr>
            <a:r>
              <a:rPr lang="en-US" sz="1100" dirty="0">
                <a:latin typeface="Arial" panose="020B0604020202020204" pitchFamily="34" charset="0"/>
                <a:cs typeface="Arial" panose="020B0604020202020204" pitchFamily="34" charset="0"/>
              </a:rPr>
              <a:t>(2)    The term “active duty for a period of more than 30 days” means active duty under a call or order that does not specify a period of 30 days or less.</a:t>
            </a:r>
          </a:p>
          <a:p>
            <a:pPr>
              <a:buNone/>
            </a:pPr>
            <a:endParaRPr lang="en-US" b="1" i="1" u="sng" dirty="0"/>
          </a:p>
        </p:txBody>
      </p:sp>
    </p:spTree>
    <p:extLst>
      <p:ext uri="{BB962C8B-B14F-4D97-AF65-F5344CB8AC3E}">
        <p14:creationId xmlns:p14="http://schemas.microsoft.com/office/powerpoint/2010/main" val="809224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 - Provides examples of IEP accommodations, seek</a:t>
            </a:r>
            <a:r>
              <a:rPr lang="en-US" baseline="0" dirty="0"/>
              <a:t> out assistance for accommodations (other teachers, special education staff, administrators)</a:t>
            </a:r>
            <a:endParaRPr lang="en-US" dirty="0"/>
          </a:p>
        </p:txBody>
      </p:sp>
    </p:spTree>
    <p:extLst>
      <p:ext uri="{BB962C8B-B14F-4D97-AF65-F5344CB8AC3E}">
        <p14:creationId xmlns:p14="http://schemas.microsoft.com/office/powerpoint/2010/main" val="1368444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a:t>
            </a:r>
          </a:p>
        </p:txBody>
      </p:sp>
    </p:spTree>
    <p:extLst>
      <p:ext uri="{BB962C8B-B14F-4D97-AF65-F5344CB8AC3E}">
        <p14:creationId xmlns:p14="http://schemas.microsoft.com/office/powerpoint/2010/main" val="3964492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a:t>
            </a:r>
          </a:p>
        </p:txBody>
      </p:sp>
    </p:spTree>
    <p:extLst>
      <p:ext uri="{BB962C8B-B14F-4D97-AF65-F5344CB8AC3E}">
        <p14:creationId xmlns:p14="http://schemas.microsoft.com/office/powerpoint/2010/main" val="3800235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a:t>
            </a:r>
          </a:p>
        </p:txBody>
      </p:sp>
    </p:spTree>
    <p:extLst>
      <p:ext uri="{BB962C8B-B14F-4D97-AF65-F5344CB8AC3E}">
        <p14:creationId xmlns:p14="http://schemas.microsoft.com/office/powerpoint/2010/main" val="2869674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a:t>
            </a:r>
          </a:p>
        </p:txBody>
      </p:sp>
    </p:spTree>
    <p:extLst>
      <p:ext uri="{BB962C8B-B14F-4D97-AF65-F5344CB8AC3E}">
        <p14:creationId xmlns:p14="http://schemas.microsoft.com/office/powerpoint/2010/main" val="343305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dirty="0"/>
              <a:t>Lee Greenacre</a:t>
            </a:r>
          </a:p>
        </p:txBody>
      </p:sp>
    </p:spTree>
    <p:extLst>
      <p:ext uri="{BB962C8B-B14F-4D97-AF65-F5344CB8AC3E}">
        <p14:creationId xmlns:p14="http://schemas.microsoft.com/office/powerpoint/2010/main" val="2699065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085850"/>
            <a:ext cx="6619244" cy="2497186"/>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66216" y="3583035"/>
            <a:ext cx="6619244" cy="646065"/>
          </a:xfrm>
        </p:spPr>
        <p:txBody>
          <a:bodyPr anchor="t"/>
          <a:lstStyle>
            <a:lvl1pPr marL="0" indent="0" algn="l">
              <a:buNone/>
              <a:defRPr cap="all">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160749452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217" y="3600440"/>
            <a:ext cx="6619243"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216" y="514350"/>
            <a:ext cx="6619244" cy="27305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866217" y="4025494"/>
            <a:ext cx="6619242" cy="37028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1D2B4C7-BCD5-4E7D-B58D-AB791EC9C65A}"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57928038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216" y="1085850"/>
            <a:ext cx="6619244" cy="1485900"/>
          </a:xfrm>
        </p:spPr>
        <p:txBody>
          <a:bodyPr/>
          <a:lstStyle>
            <a:lvl1pPr>
              <a:defRPr sz="3600"/>
            </a:lvl1pPr>
          </a:lstStyle>
          <a:p>
            <a:r>
              <a:rPr lang="en-US"/>
              <a:t>Click to edit Master title style</a:t>
            </a:r>
            <a:endParaRPr lang="en-US" dirty="0"/>
          </a:p>
        </p:txBody>
      </p:sp>
      <p:sp>
        <p:nvSpPr>
          <p:cNvPr id="8" name="Text Placeholder 3"/>
          <p:cNvSpPr>
            <a:spLocks noGrp="1"/>
          </p:cNvSpPr>
          <p:nvPr>
            <p:ph type="body" sz="half" idx="2"/>
          </p:nvPr>
        </p:nvSpPr>
        <p:spPr>
          <a:xfrm>
            <a:off x="866216" y="2743200"/>
            <a:ext cx="6619244" cy="177165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398924360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101" y="1085850"/>
            <a:ext cx="5999486" cy="1742531"/>
          </a:xfrm>
        </p:spPr>
        <p:txBody>
          <a:bodyPr/>
          <a:lstStyle>
            <a:lvl1pPr>
              <a:defRPr sz="3600"/>
            </a:lvl1pPr>
          </a:lstStyle>
          <a:p>
            <a:r>
              <a:rPr lang="en-US"/>
              <a:t>Click to edit Master title style</a:t>
            </a:r>
            <a:endParaRPr lang="en-US" dirty="0"/>
          </a:p>
        </p:txBody>
      </p:sp>
      <p:sp>
        <p:nvSpPr>
          <p:cNvPr id="14" name="Text Placeholder 3"/>
          <p:cNvSpPr>
            <a:spLocks noGrp="1"/>
          </p:cNvSpPr>
          <p:nvPr>
            <p:ph type="body" sz="half" idx="13"/>
          </p:nvPr>
        </p:nvSpPr>
        <p:spPr>
          <a:xfrm>
            <a:off x="1447800" y="2828380"/>
            <a:ext cx="5459737" cy="256631"/>
          </a:xfrm>
        </p:spPr>
        <p:txBody>
          <a:bodyPr anchor="t">
            <a:normAutofit/>
          </a:bodyPr>
          <a:lstStyle>
            <a:lvl1pPr marL="0" indent="0">
              <a:buNone/>
              <a:defRPr lang="en-US" sz="1050" b="0" i="0" kern="1200" cap="small" dirty="0">
                <a:solidFill>
                  <a:schemeClr val="accent1"/>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0" name="Text Placeholder 3"/>
          <p:cNvSpPr>
            <a:spLocks noGrp="1"/>
          </p:cNvSpPr>
          <p:nvPr>
            <p:ph type="body" sz="half" idx="2"/>
          </p:nvPr>
        </p:nvSpPr>
        <p:spPr>
          <a:xfrm>
            <a:off x="866216" y="3262993"/>
            <a:ext cx="6619244" cy="12573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
        <p:nvSpPr>
          <p:cNvPr id="9" name="TextBox 8"/>
          <p:cNvSpPr txBox="1"/>
          <p:nvPr/>
        </p:nvSpPr>
        <p:spPr>
          <a:xfrm>
            <a:off x="673721" y="728440"/>
            <a:ext cx="601434" cy="1500411"/>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9150" dirty="0"/>
              <a:t>“</a:t>
            </a:r>
          </a:p>
        </p:txBody>
      </p:sp>
      <p:sp>
        <p:nvSpPr>
          <p:cNvPr id="13" name="TextBox 12"/>
          <p:cNvSpPr txBox="1"/>
          <p:nvPr/>
        </p:nvSpPr>
        <p:spPr>
          <a:xfrm>
            <a:off x="6997868" y="1960341"/>
            <a:ext cx="601434" cy="1500411"/>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79813475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216" y="2343151"/>
            <a:ext cx="6619245" cy="1239885"/>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866216" y="3583036"/>
            <a:ext cx="6619244" cy="645300"/>
          </a:xfrm>
        </p:spPr>
        <p:txBody>
          <a:bodyPr anchor="t"/>
          <a:lstStyle>
            <a:lvl1pPr marL="0" indent="0" algn="l">
              <a:buNone/>
              <a:defRPr sz="1500" cap="none">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133016047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en-US"/>
              <a:t>Click to edit Master title style</a:t>
            </a:r>
            <a:endParaRPr lang="en-US" dirty="0"/>
          </a:p>
        </p:txBody>
      </p:sp>
      <p:sp>
        <p:nvSpPr>
          <p:cNvPr id="3" name="Text Placeholder 2"/>
          <p:cNvSpPr>
            <a:spLocks noGrp="1"/>
          </p:cNvSpPr>
          <p:nvPr>
            <p:ph type="body" idx="1"/>
          </p:nvPr>
        </p:nvSpPr>
        <p:spPr>
          <a:xfrm>
            <a:off x="474710" y="1485900"/>
            <a:ext cx="2210150"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6" name="Text Placeholder 3"/>
          <p:cNvSpPr>
            <a:spLocks noGrp="1"/>
          </p:cNvSpPr>
          <p:nvPr>
            <p:ph type="body" sz="half" idx="15"/>
          </p:nvPr>
        </p:nvSpPr>
        <p:spPr>
          <a:xfrm>
            <a:off x="489347" y="2000250"/>
            <a:ext cx="2195513" cy="2692004"/>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Text Placeholder 4"/>
          <p:cNvSpPr>
            <a:spLocks noGrp="1"/>
          </p:cNvSpPr>
          <p:nvPr>
            <p:ph type="body" sz="quarter" idx="3"/>
          </p:nvPr>
        </p:nvSpPr>
        <p:spPr>
          <a:xfrm>
            <a:off x="2912745" y="1485900"/>
            <a:ext cx="2202181"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9" name="Text Placeholder 3"/>
          <p:cNvSpPr>
            <a:spLocks noGrp="1"/>
          </p:cNvSpPr>
          <p:nvPr>
            <p:ph type="body" sz="half" idx="16"/>
          </p:nvPr>
        </p:nvSpPr>
        <p:spPr>
          <a:xfrm>
            <a:off x="2904829" y="2000250"/>
            <a:ext cx="2210096" cy="2692004"/>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4" name="Text Placeholder 4"/>
          <p:cNvSpPr>
            <a:spLocks noGrp="1"/>
          </p:cNvSpPr>
          <p:nvPr>
            <p:ph type="body" sz="quarter" idx="13"/>
          </p:nvPr>
        </p:nvSpPr>
        <p:spPr>
          <a:xfrm>
            <a:off x="5343525" y="1485900"/>
            <a:ext cx="2199085"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Text Placeholder 3"/>
          <p:cNvSpPr>
            <a:spLocks noGrp="1"/>
          </p:cNvSpPr>
          <p:nvPr>
            <p:ph type="body" sz="half" idx="17"/>
          </p:nvPr>
        </p:nvSpPr>
        <p:spPr>
          <a:xfrm>
            <a:off x="5343525" y="2000250"/>
            <a:ext cx="2199085" cy="2692004"/>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cxnSp>
        <p:nvCxnSpPr>
          <p:cNvPr id="17" name="Straight Connector 16"/>
          <p:cNvCxnSpPr/>
          <p:nvPr/>
        </p:nvCxnSpPr>
        <p:spPr>
          <a:xfrm>
            <a:off x="2794607" y="1600200"/>
            <a:ext cx="0" cy="29718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1600200"/>
            <a:ext cx="0" cy="297516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99429859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en-US"/>
              <a:t>Click to edit Master title style</a:t>
            </a:r>
            <a:endParaRPr lang="en-US" dirty="0"/>
          </a:p>
        </p:txBody>
      </p:sp>
      <p:sp>
        <p:nvSpPr>
          <p:cNvPr id="3" name="Text Placeholder 2"/>
          <p:cNvSpPr>
            <a:spLocks noGrp="1"/>
          </p:cNvSpPr>
          <p:nvPr>
            <p:ph type="body" idx="1"/>
          </p:nvPr>
        </p:nvSpPr>
        <p:spPr>
          <a:xfrm>
            <a:off x="489347" y="3188212"/>
            <a:ext cx="2205038"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9" name="Picture Placeholder 2"/>
          <p:cNvSpPr>
            <a:spLocks noGrp="1" noChangeAspect="1"/>
          </p:cNvSpPr>
          <p:nvPr>
            <p:ph type="pic" idx="15"/>
          </p:nvPr>
        </p:nvSpPr>
        <p:spPr>
          <a:xfrm>
            <a:off x="489347" y="1657350"/>
            <a:ext cx="2205038" cy="1143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2" name="Text Placeholder 3"/>
          <p:cNvSpPr>
            <a:spLocks noGrp="1"/>
          </p:cNvSpPr>
          <p:nvPr>
            <p:ph type="body" sz="half" idx="18"/>
          </p:nvPr>
        </p:nvSpPr>
        <p:spPr>
          <a:xfrm>
            <a:off x="489347" y="3620409"/>
            <a:ext cx="2205038" cy="49439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Text Placeholder 4"/>
          <p:cNvSpPr>
            <a:spLocks noGrp="1"/>
          </p:cNvSpPr>
          <p:nvPr>
            <p:ph type="body" sz="quarter" idx="3"/>
          </p:nvPr>
        </p:nvSpPr>
        <p:spPr>
          <a:xfrm>
            <a:off x="2917032" y="3188212"/>
            <a:ext cx="2197894"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0" name="Picture Placeholder 2"/>
          <p:cNvSpPr>
            <a:spLocks noGrp="1" noChangeAspect="1"/>
          </p:cNvSpPr>
          <p:nvPr>
            <p:ph type="pic" idx="21"/>
          </p:nvPr>
        </p:nvSpPr>
        <p:spPr>
          <a:xfrm>
            <a:off x="2917031" y="1657350"/>
            <a:ext cx="2197894" cy="1143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3" name="Text Placeholder 3"/>
          <p:cNvSpPr>
            <a:spLocks noGrp="1"/>
          </p:cNvSpPr>
          <p:nvPr>
            <p:ph type="body" sz="half" idx="19"/>
          </p:nvPr>
        </p:nvSpPr>
        <p:spPr>
          <a:xfrm>
            <a:off x="2916016" y="3620408"/>
            <a:ext cx="2200805" cy="49439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4" name="Text Placeholder 4"/>
          <p:cNvSpPr>
            <a:spLocks noGrp="1"/>
          </p:cNvSpPr>
          <p:nvPr>
            <p:ph type="body" sz="quarter" idx="13"/>
          </p:nvPr>
        </p:nvSpPr>
        <p:spPr>
          <a:xfrm>
            <a:off x="5343525" y="3188212"/>
            <a:ext cx="2199085"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1" name="Picture Placeholder 2"/>
          <p:cNvSpPr>
            <a:spLocks noGrp="1" noChangeAspect="1"/>
          </p:cNvSpPr>
          <p:nvPr>
            <p:ph type="pic" idx="22"/>
          </p:nvPr>
        </p:nvSpPr>
        <p:spPr>
          <a:xfrm>
            <a:off x="5343525" y="1657350"/>
            <a:ext cx="2199085" cy="1143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20"/>
          </p:nvPr>
        </p:nvSpPr>
        <p:spPr>
          <a:xfrm>
            <a:off x="5343432" y="3620406"/>
            <a:ext cx="2201998" cy="49439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cxnSp>
        <p:nvCxnSpPr>
          <p:cNvPr id="17" name="Straight Connector 16"/>
          <p:cNvCxnSpPr/>
          <p:nvPr/>
        </p:nvCxnSpPr>
        <p:spPr>
          <a:xfrm>
            <a:off x="2794607" y="1600200"/>
            <a:ext cx="0" cy="29718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1600200"/>
            <a:ext cx="0" cy="297516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408853946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361824453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322660"/>
            <a:ext cx="1314451" cy="4369594"/>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348" y="665561"/>
            <a:ext cx="5567362" cy="40266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348167051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342476036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217" y="2146300"/>
            <a:ext cx="6619243" cy="1436735"/>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866216" y="3583036"/>
            <a:ext cx="6619244" cy="645300"/>
          </a:xfrm>
        </p:spPr>
        <p:txBody>
          <a:bodyPr anchor="t"/>
          <a:lstStyle>
            <a:lvl1pPr marL="0" indent="0" algn="l">
              <a:buNone/>
              <a:defRPr sz="1500" cap="all">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402121002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485" y="1545432"/>
            <a:ext cx="3297254" cy="3146822"/>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0870" y="1542069"/>
            <a:ext cx="3297256" cy="315018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D2B4C7-BCD5-4E7D-B58D-AB791EC9C65A}"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164978310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485" y="1428750"/>
            <a:ext cx="3297254"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7485" y="1885950"/>
            <a:ext cx="3297254" cy="280630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0872" y="1428750"/>
            <a:ext cx="3297254" cy="432197"/>
          </a:xfrm>
        </p:spPr>
        <p:txBody>
          <a:bodyPr anchor="b">
            <a:noAutofit/>
          </a:bodyPr>
          <a:lstStyle>
            <a:lvl1pPr marL="0" indent="0">
              <a:buNone/>
              <a:defRPr sz="18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240872" y="1885950"/>
            <a:ext cx="3297254" cy="280630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D2B4C7-BCD5-4E7D-B58D-AB791EC9C65A}" type="datetimeFigureOut">
              <a:rPr lang="en-US" smtClean="0"/>
              <a:t>10/1/2021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19303386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184673511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pPr lvl="0">
              <a:spcBef>
                <a:spcPts val="0"/>
              </a:spcBef>
              <a:buNone/>
            </a:pPr>
            <a:fld id="{00000000-1234-1234-1234-123412341234}" type="slidenum">
              <a:rPr lang="en" smtClean="0"/>
              <a:t>‹#›</a:t>
            </a:fld>
            <a:endParaRPr lang="en"/>
          </a:p>
        </p:txBody>
      </p:sp>
    </p:spTree>
    <p:extLst>
      <p:ext uri="{BB962C8B-B14F-4D97-AF65-F5344CB8AC3E}">
        <p14:creationId xmlns:p14="http://schemas.microsoft.com/office/powerpoint/2010/main" val="358195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216" y="1085850"/>
            <a:ext cx="2550798" cy="1085850"/>
          </a:xfrm>
        </p:spPr>
        <p:txBody>
          <a:bodyPr anchor="b"/>
          <a:lstStyle>
            <a:lvl1pPr algn="l">
              <a:defRPr sz="1800" b="0"/>
            </a:lvl1pPr>
          </a:lstStyle>
          <a:p>
            <a:r>
              <a:rPr lang="en-US"/>
              <a:t>Click to edit Master title style</a:t>
            </a:r>
            <a:endParaRPr lang="en-US" dirty="0"/>
          </a:p>
        </p:txBody>
      </p:sp>
      <p:sp>
        <p:nvSpPr>
          <p:cNvPr id="3" name="Content Placeholder 2"/>
          <p:cNvSpPr>
            <a:spLocks noGrp="1"/>
          </p:cNvSpPr>
          <p:nvPr>
            <p:ph idx="1"/>
          </p:nvPr>
        </p:nvSpPr>
        <p:spPr>
          <a:xfrm>
            <a:off x="3588462" y="1085850"/>
            <a:ext cx="3896998" cy="3429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216" y="2346961"/>
            <a:ext cx="2550797" cy="21716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Date Placeholder 4"/>
          <p:cNvSpPr>
            <a:spLocks noGrp="1"/>
          </p:cNvSpPr>
          <p:nvPr>
            <p:ph type="dt" sz="half" idx="10"/>
          </p:nvPr>
        </p:nvSpPr>
        <p:spPr/>
        <p:txBody>
          <a:bodyPr/>
          <a:lstStyle/>
          <a:p>
            <a:fld id="{31D2B4C7-BCD5-4E7D-B58D-AB791EC9C65A}" type="datetimeFigureOut">
              <a:rPr lang="en-US" smtClean="0"/>
              <a:t>10/1/2021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417255060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430" y="1390644"/>
            <a:ext cx="3819680" cy="1181106"/>
          </a:xfrm>
        </p:spPr>
        <p:txBody>
          <a:bodyPr anchor="b">
            <a:normAutofit/>
          </a:bodyPr>
          <a:lstStyle>
            <a:lvl1pPr algn="l">
              <a:defRPr sz="27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2160" y="857250"/>
            <a:ext cx="2400300"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866216" y="2743200"/>
            <a:ext cx="3813734" cy="10287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1D2B4C7-BCD5-4E7D-B58D-AB791EC9C65A}"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80034452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002264"/>
            <a:ext cx="3027759" cy="3141236"/>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169261"/>
            <a:ext cx="1141809" cy="1774090"/>
          </a:xfrm>
          <a:prstGeom prst="rect">
            <a:avLst/>
          </a:prstGeom>
        </p:spPr>
      </p:pic>
      <p:sp>
        <p:nvSpPr>
          <p:cNvPr id="16" name="Oval 15"/>
          <p:cNvSpPr/>
          <p:nvPr/>
        </p:nvSpPr>
        <p:spPr>
          <a:xfrm>
            <a:off x="6456759" y="1257300"/>
            <a:ext cx="2114550" cy="211455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856055"/>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6759" y="4572000"/>
            <a:ext cx="745301" cy="571500"/>
          </a:xfrm>
          <a:prstGeom prst="rect">
            <a:avLst/>
          </a:prstGeom>
        </p:spPr>
      </p:pic>
      <p:sp>
        <p:nvSpPr>
          <p:cNvPr id="14" name="Rectangle 13"/>
          <p:cNvSpPr/>
          <p:nvPr/>
        </p:nvSpPr>
        <p:spPr>
          <a:xfrm>
            <a:off x="7828359" y="0"/>
            <a:ext cx="514350" cy="85725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339538"/>
            <a:ext cx="7053542" cy="1050398"/>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484" y="1539689"/>
            <a:ext cx="6709906" cy="31466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616730" y="1343026"/>
            <a:ext cx="74294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31D2B4C7-BCD5-4E7D-B58D-AB791EC9C65A}" type="datetimeFigureOut">
              <a:rPr lang="en-US" smtClean="0"/>
              <a:t>10/1/2021</a:t>
            </a:fld>
            <a:endParaRPr lang="en-US"/>
          </a:p>
        </p:txBody>
      </p:sp>
      <p:sp>
        <p:nvSpPr>
          <p:cNvPr id="5" name="Footer Placeholder 4"/>
          <p:cNvSpPr>
            <a:spLocks noGrp="1"/>
          </p:cNvSpPr>
          <p:nvPr>
            <p:ph type="ftr" sz="quarter" idx="3"/>
          </p:nvPr>
        </p:nvSpPr>
        <p:spPr>
          <a:xfrm rot="5400000">
            <a:off x="6713680" y="2418973"/>
            <a:ext cx="2894846"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4406" y="221797"/>
            <a:ext cx="628649" cy="575765"/>
          </a:xfrm>
          <a:prstGeom prst="rect">
            <a:avLst/>
          </a:prstGeom>
        </p:spPr>
        <p:txBody>
          <a:bodyPr vert="horz" lIns="91440" tIns="45720" rIns="91440" bIns="45720" rtlCol="0" anchor="b"/>
          <a:lstStyle>
            <a:lvl1pPr algn="ctr">
              <a:defRPr sz="2100" b="0" i="0">
                <a:solidFill>
                  <a:schemeClr val="tx1">
                    <a:tint val="75000"/>
                  </a:schemeClr>
                </a:solidFill>
              </a:defRPr>
            </a:lvl1pPr>
          </a:lstStyle>
          <a:p>
            <a:pPr lvl="0" algn="r">
              <a:spcBef>
                <a:spcPts val="0"/>
              </a:spcBef>
              <a:buNone/>
            </a:pPr>
            <a:fld id="{00000000-1234-1234-1234-123412341234}" type="slidenum">
              <a:rPr lang="en" sz="1000" smtClean="0">
                <a:solidFill>
                  <a:schemeClr val="lt2"/>
                </a:solidFill>
              </a:rPr>
              <a:t>‹#›</a:t>
            </a:fld>
            <a:endParaRPr lang="en" sz="1000">
              <a:solidFill>
                <a:schemeClr val="lt2"/>
              </a:solidFill>
            </a:endParaRPr>
          </a:p>
        </p:txBody>
      </p:sp>
    </p:spTree>
    <p:extLst>
      <p:ext uri="{BB962C8B-B14F-4D97-AF65-F5344CB8AC3E}">
        <p14:creationId xmlns:p14="http://schemas.microsoft.com/office/powerpoint/2010/main" val="3166799821"/>
      </p:ext>
    </p:extLst>
  </p:cSld>
  <p:clrMap bg1="dk1" tx1="lt1" bg2="dk2" tx2="lt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 id="2147483907" r:id="rId17"/>
  </p:sldLayoutIdLst>
  <p:hf sldNum="0" hdr="0" ftr="0" dt="0"/>
  <p:txStyles>
    <p:titleStyle>
      <a:lvl1pPr algn="l" defTabSz="342900" rtl="0" eaLnBrk="1" latinLnBrk="0" hangingPunct="1">
        <a:spcBef>
          <a:spcPct val="0"/>
        </a:spcBef>
        <a:buNone/>
        <a:defRPr sz="315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500" b="0" i="0" kern="1200">
          <a:solidFill>
            <a:schemeClr val="tx1"/>
          </a:solidFill>
          <a:latin typeface="+mj-lt"/>
          <a:ea typeface="+mj-ea"/>
          <a:cs typeface="+mj-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350" b="0" i="0" kern="1200">
          <a:solidFill>
            <a:schemeClr val="tx1"/>
          </a:solidFill>
          <a:latin typeface="+mj-lt"/>
          <a:ea typeface="+mj-ea"/>
          <a:cs typeface="+mj-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200" b="0" i="0" kern="1200">
          <a:solidFill>
            <a:schemeClr val="tx1"/>
          </a:solidFill>
          <a:latin typeface="+mj-lt"/>
          <a:ea typeface="+mj-ea"/>
          <a:cs typeface="+mj-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1050" b="0" i="0" kern="1200">
          <a:solidFill>
            <a:schemeClr val="tx1"/>
          </a:solidFill>
          <a:latin typeface="+mj-lt"/>
          <a:ea typeface="+mj-ea"/>
          <a:cs typeface="+mj-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1050" b="0" i="0" kern="1200">
          <a:solidFill>
            <a:schemeClr val="tx1"/>
          </a:solidFill>
          <a:latin typeface="+mj-lt"/>
          <a:ea typeface="+mj-ea"/>
          <a:cs typeface="+mj-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1050" b="0" i="0" kern="1200">
          <a:solidFill>
            <a:schemeClr val="tx1"/>
          </a:solidFill>
          <a:latin typeface="+mj-lt"/>
          <a:ea typeface="+mj-ea"/>
          <a:cs typeface="+mj-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1050" b="0" i="0" kern="1200">
          <a:solidFill>
            <a:schemeClr val="tx1"/>
          </a:solidFill>
          <a:latin typeface="+mj-lt"/>
          <a:ea typeface="+mj-ea"/>
          <a:cs typeface="+mj-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1050" b="0" i="0" kern="1200">
          <a:solidFill>
            <a:schemeClr val="tx1"/>
          </a:solidFill>
          <a:latin typeface="+mj-lt"/>
          <a:ea typeface="+mj-ea"/>
          <a:cs typeface="+mj-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1050" b="0" i="0" kern="1200">
          <a:solidFill>
            <a:schemeClr val="tx1"/>
          </a:solidFill>
          <a:latin typeface="+mj-lt"/>
          <a:ea typeface="+mj-ea"/>
          <a:cs typeface="+mj-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michigan.gov/mde/0,4615,7-140-2629---,00.html"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michigan.gov/mde/0,4615,7-140-2629_53968-544705--,00.html"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hyperlink" Target="https://commons.wikimedia.org/wiki/File:Glossy_3d_blue_questionmark.png"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2000"/>
                <a:hueMod val="96000"/>
                <a:satMod val="128000"/>
                <a:lumMod val="114000"/>
              </a:schemeClr>
            </a:gs>
            <a:gs pos="100000">
              <a:schemeClr val="bg2">
                <a:shade val="62000"/>
                <a:hueMod val="100000"/>
                <a:satMod val="134000"/>
                <a:lumMod val="56000"/>
              </a:schemeClr>
            </a:gs>
          </a:gsLst>
          <a:path path="circle">
            <a:fillToRect l="45000" t="65000" r="125000" b="100000"/>
          </a:path>
        </a:gradFill>
        <a:effectLst/>
      </p:bgPr>
    </p:bg>
    <p:spTree>
      <p:nvGrpSpPr>
        <p:cNvPr id="1" name="Shape 100"/>
        <p:cNvGrpSpPr/>
        <p:nvPr/>
      </p:nvGrpSpPr>
      <p:grpSpPr>
        <a:xfrm>
          <a:off x="0" y="0"/>
          <a:ext cx="0" cy="0"/>
          <a:chOff x="0" y="0"/>
          <a:chExt cx="0" cy="0"/>
        </a:xfrm>
      </p:grpSpPr>
      <p:sp>
        <p:nvSpPr>
          <p:cNvPr id="107" name="Rectangle 109">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2"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013257" y="0"/>
            <a:ext cx="419604" cy="2782231"/>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14" name="Freeform: Shape 113">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0"/>
            <a:ext cx="7275344" cy="5143500"/>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01" name="Shape 101"/>
          <p:cNvSpPr txBox="1">
            <a:spLocks noGrp="1"/>
          </p:cNvSpPr>
          <p:nvPr>
            <p:ph type="ctrTitle"/>
          </p:nvPr>
        </p:nvSpPr>
        <p:spPr>
          <a:xfrm>
            <a:off x="866216" y="1085850"/>
            <a:ext cx="4843814" cy="2497185"/>
          </a:xfrm>
          <a:prstGeom prst="rect">
            <a:avLst/>
          </a:prstGeom>
        </p:spPr>
        <p:txBody>
          <a:bodyPr lIns="91425" tIns="91425" rIns="91425" bIns="91425" anchorCtr="0">
            <a:normAutofit/>
          </a:bodyPr>
          <a:lstStyle/>
          <a:p>
            <a:pPr lvl="0" rtl="0">
              <a:lnSpc>
                <a:spcPct val="90000"/>
              </a:lnSpc>
              <a:spcBef>
                <a:spcPts val="0"/>
              </a:spcBef>
              <a:buNone/>
            </a:pPr>
            <a:r>
              <a:rPr lang="en-US" sz="3800"/>
              <a:t>BREAKOUT SESSION</a:t>
            </a:r>
            <a:br>
              <a:rPr lang="en-US" sz="3800"/>
            </a:br>
            <a:br>
              <a:rPr lang="en-US" sz="3800"/>
            </a:br>
            <a:r>
              <a:rPr lang="en-US" sz="3800"/>
              <a:t>Special Populations Students (SPOPS)</a:t>
            </a:r>
            <a:endParaRPr lang="en" sz="3800"/>
          </a:p>
        </p:txBody>
      </p:sp>
      <p:sp>
        <p:nvSpPr>
          <p:cNvPr id="116" name="Rectangle 115">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85725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884331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101"/>
                                        </p:tgtEl>
                                        <p:attrNameLst>
                                          <p:attrName>style.visibility</p:attrName>
                                        </p:attrNameLst>
                                      </p:cBhvr>
                                      <p:to>
                                        <p:strVal val="visible"/>
                                      </p:to>
                                    </p:set>
                                    <p:animEffect transition="in" filter="fade">
                                      <p:cBhvr>
                                        <p:cTn id="7" dur="7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91057D-8FA2-4C20-9AE7-4AC0703E4C3E}"/>
              </a:ext>
            </a:extLst>
          </p:cNvPr>
          <p:cNvSpPr/>
          <p:nvPr/>
        </p:nvSpPr>
        <p:spPr>
          <a:xfrm>
            <a:off x="484584" y="603503"/>
            <a:ext cx="8320510" cy="3936493"/>
          </a:xfrm>
          <a:prstGeom prst="rect">
            <a:avLst/>
          </a:prstGeom>
        </p:spPr>
        <p:txBody>
          <a:bodyPr vert="horz" lIns="91440" tIns="45720" rIns="91440" bIns="45720" rtlCol="0" anchor="ctr">
            <a:noAutofit/>
          </a:bodyPr>
          <a:lstStyle/>
          <a:p>
            <a:pPr>
              <a:lnSpc>
                <a:spcPct val="90000"/>
              </a:lnSpc>
              <a:spcBef>
                <a:spcPts val="1000"/>
              </a:spcBef>
              <a:buClr>
                <a:schemeClr val="bg2">
                  <a:lumMod val="40000"/>
                  <a:lumOff val="60000"/>
                </a:schemeClr>
              </a:buClr>
              <a:buSzPct val="80000"/>
            </a:pPr>
            <a:r>
              <a:rPr lang="en-US" sz="1700" dirty="0">
                <a:latin typeface="+mj-lt"/>
                <a:ea typeface="+mj-ea"/>
                <a:cs typeface="+mj-cs"/>
              </a:rPr>
              <a:t>Students who have special learning needs are considered special populations students in CTE and are </a:t>
            </a:r>
            <a:r>
              <a:rPr lang="en-US" sz="1700" dirty="0">
                <a:solidFill>
                  <a:srgbClr val="FF0066"/>
                </a:solidFill>
                <a:latin typeface="+mj-lt"/>
                <a:ea typeface="+mj-ea"/>
                <a:cs typeface="+mj-cs"/>
              </a:rPr>
              <a:t>defined by Perkins V as:</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Individuals with disabilities</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Individuals from economically disadvantaged families, including foster children</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Individuals preparing for nontraditional training and employment</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Single parents, including single pregnant women</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Out-of-workforce individuals</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English Language Learners</a:t>
            </a:r>
            <a:endParaRPr lang="en-US" sz="1600" u="none" strike="noStrike" dirty="0">
              <a:effectLst/>
              <a:latin typeface="+mj-lt"/>
              <a:ea typeface="+mj-ea"/>
              <a:cs typeface="+mj-cs"/>
            </a:endParaRPr>
          </a:p>
        </p:txBody>
      </p:sp>
      <p:sp>
        <p:nvSpPr>
          <p:cNvPr id="3" name="Title 2">
            <a:extLst>
              <a:ext uri="{FF2B5EF4-FFF2-40B4-BE49-F238E27FC236}">
                <a16:creationId xmlns:a16="http://schemas.microsoft.com/office/drawing/2014/main" id="{68A56B03-F0FF-4762-99F2-D90D4B9E5079}"/>
              </a:ext>
            </a:extLst>
          </p:cNvPr>
          <p:cNvSpPr>
            <a:spLocks noGrp="1"/>
          </p:cNvSpPr>
          <p:nvPr>
            <p:ph type="title"/>
          </p:nvPr>
        </p:nvSpPr>
        <p:spPr/>
        <p:txBody>
          <a:bodyPr/>
          <a:lstStyle/>
          <a:p>
            <a:r>
              <a:rPr lang="en-US" dirty="0"/>
              <a:t>Special Populations Students</a:t>
            </a:r>
            <a:br>
              <a:rPr lang="en-US" dirty="0"/>
            </a:br>
            <a:endParaRPr lang="en-US" dirty="0"/>
          </a:p>
        </p:txBody>
      </p:sp>
    </p:spTree>
    <p:extLst>
      <p:ext uri="{BB962C8B-B14F-4D97-AF65-F5344CB8AC3E}">
        <p14:creationId xmlns:p14="http://schemas.microsoft.com/office/powerpoint/2010/main" val="274688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91057D-8FA2-4C20-9AE7-4AC0703E4C3E}"/>
              </a:ext>
            </a:extLst>
          </p:cNvPr>
          <p:cNvSpPr/>
          <p:nvPr/>
        </p:nvSpPr>
        <p:spPr>
          <a:xfrm>
            <a:off x="484584" y="753404"/>
            <a:ext cx="8208084" cy="3936493"/>
          </a:xfrm>
          <a:prstGeom prst="rect">
            <a:avLst/>
          </a:prstGeom>
        </p:spPr>
        <p:txBody>
          <a:bodyPr vert="horz" lIns="91440" tIns="45720" rIns="91440" bIns="45720" rtlCol="0" anchor="ctr">
            <a:noAutofit/>
          </a:bodyPr>
          <a:lstStyle/>
          <a:p>
            <a:pPr>
              <a:lnSpc>
                <a:spcPct val="90000"/>
              </a:lnSpc>
              <a:spcBef>
                <a:spcPts val="1000"/>
              </a:spcBef>
              <a:buClr>
                <a:schemeClr val="bg2">
                  <a:lumMod val="40000"/>
                  <a:lumOff val="60000"/>
                </a:schemeClr>
              </a:buClr>
              <a:buSzPct val="80000"/>
            </a:pPr>
            <a:r>
              <a:rPr lang="en-US" sz="1700" dirty="0">
                <a:latin typeface="+mj-lt"/>
                <a:ea typeface="+mj-ea"/>
                <a:cs typeface="+mj-cs"/>
              </a:rPr>
              <a:t>Students who have special learning needs are considered special populations students in CTE and are </a:t>
            </a:r>
            <a:r>
              <a:rPr lang="en-US" sz="1700" dirty="0">
                <a:solidFill>
                  <a:srgbClr val="FF0066"/>
                </a:solidFill>
                <a:latin typeface="+mj-lt"/>
                <a:ea typeface="+mj-ea"/>
                <a:cs typeface="+mj-cs"/>
              </a:rPr>
              <a:t>defined by Perkins V as:</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Migrants</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Homeless individuals (described in the McKinney-Veto Homeless Assistance Act)</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Youth who are in, or have aged out of, the foster care system</a:t>
            </a:r>
          </a:p>
          <a:p>
            <a:pPr marL="742950" lvl="1"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Youth with a parent who:</a:t>
            </a:r>
          </a:p>
          <a:p>
            <a:pPr marL="1200150" lvl="2"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Is a member of the armed forces</a:t>
            </a:r>
          </a:p>
          <a:p>
            <a:pPr marL="1200150" lvl="2" indent="-285750">
              <a:lnSpc>
                <a:spcPct val="90000"/>
              </a:lnSpc>
              <a:spcBef>
                <a:spcPts val="1000"/>
              </a:spcBef>
              <a:buClr>
                <a:schemeClr val="bg2">
                  <a:lumMod val="40000"/>
                  <a:lumOff val="60000"/>
                </a:schemeClr>
              </a:buClr>
              <a:buSzPct val="80000"/>
              <a:buFont typeface="Wingdings 3" charset="2"/>
              <a:buChar char=""/>
            </a:pPr>
            <a:r>
              <a:rPr lang="en-US" sz="1600" dirty="0">
                <a:latin typeface="+mj-lt"/>
                <a:ea typeface="+mj-ea"/>
                <a:cs typeface="+mj-cs"/>
              </a:rPr>
              <a:t>Is on active duty</a:t>
            </a:r>
          </a:p>
        </p:txBody>
      </p:sp>
      <p:sp>
        <p:nvSpPr>
          <p:cNvPr id="7" name="Title 6">
            <a:extLst>
              <a:ext uri="{FF2B5EF4-FFF2-40B4-BE49-F238E27FC236}">
                <a16:creationId xmlns:a16="http://schemas.microsoft.com/office/drawing/2014/main" id="{98680436-8099-4C58-B9EF-444899EC566C}"/>
              </a:ext>
            </a:extLst>
          </p:cNvPr>
          <p:cNvSpPr>
            <a:spLocks noGrp="1"/>
          </p:cNvSpPr>
          <p:nvPr>
            <p:ph type="title"/>
          </p:nvPr>
        </p:nvSpPr>
        <p:spPr/>
        <p:txBody>
          <a:bodyPr/>
          <a:lstStyle/>
          <a:p>
            <a:r>
              <a:rPr lang="en-US" dirty="0"/>
              <a:t>Special Populations Students</a:t>
            </a:r>
          </a:p>
        </p:txBody>
      </p:sp>
    </p:spTree>
    <p:extLst>
      <p:ext uri="{BB962C8B-B14F-4D97-AF65-F5344CB8AC3E}">
        <p14:creationId xmlns:p14="http://schemas.microsoft.com/office/powerpoint/2010/main" val="388641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21">
            <a:extLst>
              <a:ext uri="{FF2B5EF4-FFF2-40B4-BE49-F238E27FC236}">
                <a16:creationId xmlns:a16="http://schemas.microsoft.com/office/drawing/2014/main" id="{CEE693B5-D02F-4E4C-918B-2D1D79A26D01}"/>
              </a:ext>
            </a:extLst>
          </p:cNvPr>
          <p:cNvSpPr txBox="1">
            <a:spLocks/>
          </p:cNvSpPr>
          <p:nvPr/>
        </p:nvSpPr>
        <p:spPr>
          <a:xfrm>
            <a:off x="395112" y="791335"/>
            <a:ext cx="6585810" cy="525820"/>
          </a:xfrm>
          <a:prstGeom prst="rect">
            <a:avLst/>
          </a:prstGeom>
        </p:spPr>
        <p:txBody>
          <a:bodyPr vert="horz" wrap="square" lIns="91425" tIns="91425" rIns="91425" bIns="91425"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spcBef>
                <a:spcPts val="0"/>
              </a:spcBef>
            </a:pPr>
            <a:r>
              <a:rPr lang="en-US" sz="2000" dirty="0"/>
              <a:t>Individualized Education Program/Plan (IEP)</a:t>
            </a:r>
          </a:p>
        </p:txBody>
      </p:sp>
      <p:sp>
        <p:nvSpPr>
          <p:cNvPr id="2" name="Rectangle 1">
            <a:extLst>
              <a:ext uri="{FF2B5EF4-FFF2-40B4-BE49-F238E27FC236}">
                <a16:creationId xmlns:a16="http://schemas.microsoft.com/office/drawing/2014/main" id="{43BB6D50-E6A6-4EDD-8B62-4A2778D28705}"/>
              </a:ext>
            </a:extLst>
          </p:cNvPr>
          <p:cNvSpPr/>
          <p:nvPr/>
        </p:nvSpPr>
        <p:spPr>
          <a:xfrm>
            <a:off x="395112" y="1406805"/>
            <a:ext cx="8545687" cy="2862322"/>
          </a:xfrm>
          <a:prstGeom prst="rect">
            <a:avLst/>
          </a:prstGeom>
        </p:spPr>
        <p:txBody>
          <a:bodyPr wrap="square">
            <a:spAutoFit/>
          </a:bodyPr>
          <a:lstStyle/>
          <a:p>
            <a:pPr marL="285750" indent="-285750">
              <a:buFont typeface="Arial" panose="020B0604020202020204" pitchFamily="34" charset="0"/>
              <a:buChar char="•"/>
            </a:pPr>
            <a:r>
              <a:rPr lang="en-US" dirty="0">
                <a:latin typeface="&amp;quot"/>
              </a:rPr>
              <a:t>The Individual with Disabilities Education Act (IDEA) is a federal law that makes available a free appropriate public education to children found eligible of having a disability.</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dirty="0">
                <a:latin typeface="&amp;quot"/>
              </a:rPr>
              <a:t>IEPs are created for youth who face challenges such as academic and/or economic disadvantages/disabilities.</a:t>
            </a:r>
          </a:p>
          <a:p>
            <a:pPr marL="285750" indent="-285750">
              <a:buFont typeface="Arial" panose="020B0604020202020204" pitchFamily="34" charset="0"/>
              <a:buChar char="•"/>
            </a:pPr>
            <a:endParaRPr lang="en-US" b="0" i="0" u="none" strike="noStrike" dirty="0">
              <a:effectLst/>
              <a:latin typeface="&amp;quot"/>
            </a:endParaRPr>
          </a:p>
          <a:p>
            <a:pPr marL="285750" indent="-285750">
              <a:buFont typeface="Arial" panose="020B0604020202020204" pitchFamily="34" charset="0"/>
              <a:buChar char="•"/>
            </a:pPr>
            <a:r>
              <a:rPr lang="en-US" dirty="0">
                <a:latin typeface="&amp;quot"/>
              </a:rPr>
              <a:t>An IEP outlines required accommodations to assist your student to be successful.</a:t>
            </a:r>
          </a:p>
          <a:p>
            <a:pPr marL="285750" indent="-285750">
              <a:buFont typeface="Arial" panose="020B0604020202020204" pitchFamily="34" charset="0"/>
              <a:buChar char="•"/>
            </a:pPr>
            <a:endParaRPr lang="en-US" b="0" i="0" u="none" strike="noStrike" dirty="0">
              <a:effectLst/>
              <a:latin typeface="&amp;quot"/>
            </a:endParaRPr>
          </a:p>
          <a:p>
            <a:pPr marL="285750" indent="-285750">
              <a:buFont typeface="Arial" panose="020B0604020202020204" pitchFamily="34" charset="0"/>
              <a:buChar char="•"/>
            </a:pPr>
            <a:r>
              <a:rPr lang="en-US" dirty="0">
                <a:latin typeface="&amp;quot"/>
              </a:rPr>
              <a:t>An instructor is legally responsible to follow the accommodations in an IEP.</a:t>
            </a:r>
            <a:endParaRPr lang="en-US" b="0" i="0" u="none" strike="noStrike" dirty="0">
              <a:effectLst/>
              <a:latin typeface="&amp;quot"/>
            </a:endParaRPr>
          </a:p>
        </p:txBody>
      </p:sp>
      <p:sp>
        <p:nvSpPr>
          <p:cNvPr id="3" name="Title 2">
            <a:extLst>
              <a:ext uri="{FF2B5EF4-FFF2-40B4-BE49-F238E27FC236}">
                <a16:creationId xmlns:a16="http://schemas.microsoft.com/office/drawing/2014/main" id="{910397D7-BA5E-4B6D-9C86-E2B283795B5E}"/>
              </a:ext>
            </a:extLst>
          </p:cNvPr>
          <p:cNvSpPr>
            <a:spLocks noGrp="1"/>
          </p:cNvSpPr>
          <p:nvPr>
            <p:ph type="title"/>
          </p:nvPr>
        </p:nvSpPr>
        <p:spPr>
          <a:xfrm>
            <a:off x="395112" y="266757"/>
            <a:ext cx="7053542" cy="1050398"/>
          </a:xfrm>
        </p:spPr>
        <p:txBody>
          <a:bodyPr/>
          <a:lstStyle/>
          <a:p>
            <a:r>
              <a:rPr lang="en-US" dirty="0"/>
              <a:t>Special Populations Students</a:t>
            </a:r>
          </a:p>
        </p:txBody>
      </p:sp>
    </p:spTree>
    <p:extLst>
      <p:ext uri="{BB962C8B-B14F-4D97-AF65-F5344CB8AC3E}">
        <p14:creationId xmlns:p14="http://schemas.microsoft.com/office/powerpoint/2010/main" val="1071457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21">
            <a:extLst>
              <a:ext uri="{FF2B5EF4-FFF2-40B4-BE49-F238E27FC236}">
                <a16:creationId xmlns:a16="http://schemas.microsoft.com/office/drawing/2014/main" id="{CEE693B5-D02F-4E4C-918B-2D1D79A26D01}"/>
              </a:ext>
            </a:extLst>
          </p:cNvPr>
          <p:cNvSpPr txBox="1">
            <a:spLocks/>
          </p:cNvSpPr>
          <p:nvPr/>
        </p:nvSpPr>
        <p:spPr>
          <a:xfrm>
            <a:off x="484584" y="929886"/>
            <a:ext cx="8426738" cy="525820"/>
          </a:xfrm>
          <a:prstGeom prst="rect">
            <a:avLst/>
          </a:prstGeom>
        </p:spPr>
        <p:txBody>
          <a:bodyPr vert="horz" wrap="square" lIns="91425" tIns="91425" rIns="91425" bIns="91425"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spcBef>
                <a:spcPts val="0"/>
              </a:spcBef>
            </a:pPr>
            <a:r>
              <a:rPr lang="en-US" sz="2000" dirty="0"/>
              <a:t>Section 504 Plan</a:t>
            </a:r>
          </a:p>
        </p:txBody>
      </p:sp>
      <p:sp>
        <p:nvSpPr>
          <p:cNvPr id="3" name="Rectangle 2">
            <a:extLst>
              <a:ext uri="{FF2B5EF4-FFF2-40B4-BE49-F238E27FC236}">
                <a16:creationId xmlns:a16="http://schemas.microsoft.com/office/drawing/2014/main" id="{70B5B0E4-F3B1-408B-AE1B-39A911D2E2D6}"/>
              </a:ext>
            </a:extLst>
          </p:cNvPr>
          <p:cNvSpPr/>
          <p:nvPr/>
        </p:nvSpPr>
        <p:spPr>
          <a:xfrm>
            <a:off x="484584" y="1681687"/>
            <a:ext cx="6966083" cy="2123658"/>
          </a:xfrm>
          <a:prstGeom prst="rect">
            <a:avLst/>
          </a:prstGeom>
        </p:spPr>
        <p:txBody>
          <a:bodyPr wrap="square">
            <a:spAutoFit/>
          </a:bodyPr>
          <a:lstStyle/>
          <a:p>
            <a:endParaRPr lang="en-US" dirty="0">
              <a:solidFill>
                <a:srgbClr val="333333"/>
              </a:solidFill>
              <a:latin typeface="&amp;quot"/>
            </a:endParaRPr>
          </a:p>
          <a:p>
            <a:r>
              <a:rPr lang="en-US" sz="2400" dirty="0">
                <a:latin typeface="&amp;quot"/>
              </a:rPr>
              <a:t>Section 504 is a civil rights law that prohibits discrimination against individuals with disabilities not identified as IEPs. A student with a 504 plan, may require accommodations and modifications.</a:t>
            </a:r>
          </a:p>
          <a:p>
            <a:endParaRPr lang="en-US" dirty="0">
              <a:solidFill>
                <a:srgbClr val="333333"/>
              </a:solidFill>
              <a:latin typeface="&amp;quot"/>
            </a:endParaRPr>
          </a:p>
        </p:txBody>
      </p:sp>
      <p:sp>
        <p:nvSpPr>
          <p:cNvPr id="2" name="Title 1">
            <a:extLst>
              <a:ext uri="{FF2B5EF4-FFF2-40B4-BE49-F238E27FC236}">
                <a16:creationId xmlns:a16="http://schemas.microsoft.com/office/drawing/2014/main" id="{01AE9916-7213-41CB-B3CD-F7AC32E5470C}"/>
              </a:ext>
            </a:extLst>
          </p:cNvPr>
          <p:cNvSpPr>
            <a:spLocks noGrp="1"/>
          </p:cNvSpPr>
          <p:nvPr>
            <p:ph type="title"/>
          </p:nvPr>
        </p:nvSpPr>
        <p:spPr/>
        <p:txBody>
          <a:bodyPr/>
          <a:lstStyle/>
          <a:p>
            <a:r>
              <a:rPr lang="en-US" dirty="0"/>
              <a:t>Special Populations Students</a:t>
            </a:r>
          </a:p>
        </p:txBody>
      </p:sp>
    </p:spTree>
    <p:extLst>
      <p:ext uri="{BB962C8B-B14F-4D97-AF65-F5344CB8AC3E}">
        <p14:creationId xmlns:p14="http://schemas.microsoft.com/office/powerpoint/2010/main" val="252569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21">
            <a:extLst>
              <a:ext uri="{FF2B5EF4-FFF2-40B4-BE49-F238E27FC236}">
                <a16:creationId xmlns:a16="http://schemas.microsoft.com/office/drawing/2014/main" id="{CEE693B5-D02F-4E4C-918B-2D1D79A26D01}"/>
              </a:ext>
            </a:extLst>
          </p:cNvPr>
          <p:cNvSpPr txBox="1">
            <a:spLocks/>
          </p:cNvSpPr>
          <p:nvPr/>
        </p:nvSpPr>
        <p:spPr>
          <a:xfrm>
            <a:off x="573740" y="1134640"/>
            <a:ext cx="8337581" cy="806585"/>
          </a:xfrm>
          <a:prstGeom prst="rect">
            <a:avLst/>
          </a:prstGeom>
        </p:spPr>
        <p:txBody>
          <a:bodyPr vert="horz" wrap="square" lIns="91425" tIns="91425" rIns="91425" bIns="91425"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defRPr/>
            </a:pPr>
            <a:r>
              <a:rPr lang="en-US" altLang="en-US" sz="2400" dirty="0"/>
              <a:t>61a1 Guidance for Students with Disabilities</a:t>
            </a:r>
          </a:p>
          <a:p>
            <a:pPr lvl="2">
              <a:defRPr/>
            </a:pPr>
            <a:r>
              <a:rPr lang="en-US" altLang="en-US" sz="2400" dirty="0"/>
              <a:t>Accommodations vs. Modifications</a:t>
            </a:r>
          </a:p>
        </p:txBody>
      </p:sp>
      <p:sp>
        <p:nvSpPr>
          <p:cNvPr id="3" name="Rectangle 2">
            <a:extLst>
              <a:ext uri="{FF2B5EF4-FFF2-40B4-BE49-F238E27FC236}">
                <a16:creationId xmlns:a16="http://schemas.microsoft.com/office/drawing/2014/main" id="{70B5B0E4-F3B1-408B-AE1B-39A911D2E2D6}"/>
              </a:ext>
            </a:extLst>
          </p:cNvPr>
          <p:cNvSpPr/>
          <p:nvPr/>
        </p:nvSpPr>
        <p:spPr>
          <a:xfrm>
            <a:off x="573740" y="1880000"/>
            <a:ext cx="7835154" cy="2862322"/>
          </a:xfrm>
          <a:prstGeom prst="rect">
            <a:avLst/>
          </a:prstGeom>
        </p:spPr>
        <p:txBody>
          <a:bodyPr wrap="square">
            <a:spAutoFit/>
          </a:bodyPr>
          <a:lstStyle/>
          <a:p>
            <a:endParaRPr lang="en-US" dirty="0">
              <a:solidFill>
                <a:srgbClr val="333333"/>
              </a:solidFill>
              <a:latin typeface="&amp;quot"/>
            </a:endParaRPr>
          </a:p>
          <a:p>
            <a:pPr>
              <a:defRPr/>
            </a:pPr>
            <a:r>
              <a:rPr lang="en-US" altLang="en-US" sz="2400" dirty="0"/>
              <a:t>OCTE’s website at </a:t>
            </a:r>
            <a:r>
              <a:rPr lang="en-US" altLang="en-US" sz="2400" b="1" u="sng" dirty="0">
                <a:hlinkClick r:id="rId3"/>
              </a:rPr>
              <a:t>www.michigan.gov/mde/0,4615,7-140-2629---,00.html</a:t>
            </a:r>
            <a:r>
              <a:rPr lang="en-US" altLang="en-US" sz="2400" b="1" u="sng" dirty="0"/>
              <a:t> </a:t>
            </a:r>
          </a:p>
          <a:p>
            <a:pPr lvl="2">
              <a:defRPr/>
            </a:pPr>
            <a:r>
              <a:rPr lang="en-US" altLang="en-US" sz="2400" dirty="0"/>
              <a:t>Special Populations </a:t>
            </a:r>
          </a:p>
          <a:p>
            <a:pPr lvl="3">
              <a:defRPr/>
            </a:pPr>
            <a:r>
              <a:rPr lang="en-US" altLang="en-US" sz="2400" dirty="0"/>
              <a:t>Students with Disabilities</a:t>
            </a:r>
          </a:p>
          <a:p>
            <a:pPr lvl="3">
              <a:defRPr/>
            </a:pPr>
            <a:r>
              <a:rPr lang="en-US" altLang="en-US" sz="2400" dirty="0"/>
              <a:t>Special Populations Newsletter</a:t>
            </a:r>
            <a:endParaRPr lang="en-US" sz="2400" dirty="0">
              <a:latin typeface="&amp;quot"/>
            </a:endParaRPr>
          </a:p>
          <a:p>
            <a:endParaRPr lang="en-US" dirty="0">
              <a:solidFill>
                <a:srgbClr val="333333"/>
              </a:solidFill>
              <a:latin typeface="&amp;quot"/>
            </a:endParaRPr>
          </a:p>
        </p:txBody>
      </p:sp>
      <p:sp>
        <p:nvSpPr>
          <p:cNvPr id="2" name="Title 1">
            <a:extLst>
              <a:ext uri="{FF2B5EF4-FFF2-40B4-BE49-F238E27FC236}">
                <a16:creationId xmlns:a16="http://schemas.microsoft.com/office/drawing/2014/main" id="{069492B1-3532-4CC9-9674-DFBEA7894B46}"/>
              </a:ext>
            </a:extLst>
          </p:cNvPr>
          <p:cNvSpPr>
            <a:spLocks noGrp="1"/>
          </p:cNvSpPr>
          <p:nvPr>
            <p:ph type="title"/>
          </p:nvPr>
        </p:nvSpPr>
        <p:spPr>
          <a:xfrm>
            <a:off x="2725515" y="178173"/>
            <a:ext cx="3692969" cy="1050398"/>
          </a:xfrm>
        </p:spPr>
        <p:txBody>
          <a:bodyPr/>
          <a:lstStyle/>
          <a:p>
            <a:pPr algn="ctr"/>
            <a:r>
              <a:rPr lang="en-US" dirty="0"/>
              <a:t>Resources</a:t>
            </a:r>
          </a:p>
        </p:txBody>
      </p:sp>
    </p:spTree>
    <p:extLst>
      <p:ext uri="{BB962C8B-B14F-4D97-AF65-F5344CB8AC3E}">
        <p14:creationId xmlns:p14="http://schemas.microsoft.com/office/powerpoint/2010/main" val="3174138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35020-56C5-4273-9B97-9573F6ACACED}"/>
              </a:ext>
            </a:extLst>
          </p:cNvPr>
          <p:cNvSpPr>
            <a:spLocks noGrp="1"/>
          </p:cNvSpPr>
          <p:nvPr>
            <p:ph type="title"/>
          </p:nvPr>
        </p:nvSpPr>
        <p:spPr>
          <a:xfrm>
            <a:off x="3819583" y="303680"/>
            <a:ext cx="2330334" cy="1050398"/>
          </a:xfrm>
        </p:spPr>
        <p:txBody>
          <a:bodyPr/>
          <a:lstStyle/>
          <a:p>
            <a:r>
              <a:rPr lang="en-US" dirty="0"/>
              <a:t>Resources</a:t>
            </a:r>
          </a:p>
        </p:txBody>
      </p:sp>
      <p:sp>
        <p:nvSpPr>
          <p:cNvPr id="5" name="Content Placeholder 2">
            <a:extLst>
              <a:ext uri="{FF2B5EF4-FFF2-40B4-BE49-F238E27FC236}">
                <a16:creationId xmlns:a16="http://schemas.microsoft.com/office/drawing/2014/main" id="{12321C32-A19D-4003-A850-0C2DB9E51300}"/>
              </a:ext>
            </a:extLst>
          </p:cNvPr>
          <p:cNvSpPr>
            <a:spLocks noGrp="1"/>
          </p:cNvSpPr>
          <p:nvPr>
            <p:ph idx="4294967295"/>
          </p:nvPr>
        </p:nvSpPr>
        <p:spPr>
          <a:xfrm>
            <a:off x="877888" y="1079500"/>
            <a:ext cx="8266112" cy="3678238"/>
          </a:xfrm>
        </p:spPr>
        <p:txBody>
          <a:bodyPr>
            <a:normAutofit fontScale="25000" lnSpcReduction="20000"/>
          </a:bodyPr>
          <a:lstStyle/>
          <a:p>
            <a:pPr>
              <a:defRPr/>
            </a:pPr>
            <a:r>
              <a:rPr lang="en-US" altLang="en-US" sz="9600" dirty="0"/>
              <a:t>CTE Administrator Manual</a:t>
            </a:r>
          </a:p>
          <a:p>
            <a:pPr>
              <a:defRPr/>
            </a:pPr>
            <a:r>
              <a:rPr lang="en-US" altLang="en-US" sz="9600" dirty="0">
                <a:solidFill>
                  <a:srgbClr val="CC66FF"/>
                </a:solidFill>
                <a:hlinkClick r:id="rId3">
                  <a:extLst>
                    <a:ext uri="{A12FA001-AC4F-418D-AE19-62706E023703}">
                      <ahyp:hlinkClr xmlns:ahyp="http://schemas.microsoft.com/office/drawing/2018/hyperlinkcolor" val="tx"/>
                    </a:ext>
                  </a:extLst>
                </a:hlinkClick>
              </a:rPr>
              <a:t>https://www.michigan.gov/mde/0,4615,7-140-2629_53968-544705--,00.html</a:t>
            </a:r>
            <a:endParaRPr lang="en-US" altLang="en-US" sz="9600" dirty="0">
              <a:solidFill>
                <a:srgbClr val="CC66FF"/>
              </a:solidFill>
            </a:endParaRPr>
          </a:p>
          <a:p>
            <a:pPr lvl="2">
              <a:defRPr/>
            </a:pPr>
            <a:r>
              <a:rPr lang="en-US" altLang="en-US" sz="8000" dirty="0"/>
              <a:t>Section 6 – Services for Special Populations Students Enrolled in CTE Programs</a:t>
            </a:r>
          </a:p>
          <a:p>
            <a:pPr lvl="2">
              <a:defRPr/>
            </a:pPr>
            <a:r>
              <a:rPr lang="en-US" altLang="en-US" sz="8000" dirty="0"/>
              <a:t>Students With Disabilities</a:t>
            </a:r>
          </a:p>
          <a:p>
            <a:pPr lvl="2">
              <a:defRPr/>
            </a:pPr>
            <a:r>
              <a:rPr lang="en-US" altLang="en-US" sz="8000" dirty="0"/>
              <a:t>Collaborating with Special Education personnel</a:t>
            </a:r>
          </a:p>
          <a:p>
            <a:pPr lvl="2">
              <a:defRPr/>
            </a:pPr>
            <a:r>
              <a:rPr lang="en-US" altLang="en-US" sz="8000" dirty="0"/>
              <a:t>Teaching techniques</a:t>
            </a:r>
          </a:p>
          <a:p>
            <a:pPr lvl="2">
              <a:defRPr/>
            </a:pPr>
            <a:r>
              <a:rPr lang="en-US" altLang="en-US" sz="8000" dirty="0"/>
              <a:t>Delivery of instruction, etc.</a:t>
            </a:r>
          </a:p>
          <a:p>
            <a:pPr lvl="4">
              <a:defRPr/>
            </a:pPr>
            <a:endParaRPr lang="en-US" altLang="en-US" sz="2800" dirty="0"/>
          </a:p>
          <a:p>
            <a:pPr lvl="4">
              <a:defRPr/>
            </a:pPr>
            <a:endParaRPr lang="en-US" altLang="en-US" sz="2800" dirty="0"/>
          </a:p>
          <a:p>
            <a:pPr marL="1377950" lvl="4" indent="0">
              <a:buFont typeface="Wingdings 2" panose="05020102010507070707" pitchFamily="18" charset="2"/>
              <a:buNone/>
              <a:defRPr/>
            </a:pPr>
            <a:endParaRPr lang="en-US" altLang="en-US" sz="2800" dirty="0"/>
          </a:p>
          <a:p>
            <a:pPr>
              <a:defRPr/>
            </a:pPr>
            <a:endParaRPr lang="en-US" altLang="en-US" sz="2800" dirty="0"/>
          </a:p>
          <a:p>
            <a:pPr lvl="1">
              <a:defRPr/>
            </a:pPr>
            <a:endParaRPr lang="en-US" altLang="en-US" sz="2800" dirty="0"/>
          </a:p>
          <a:p>
            <a:pPr lvl="3">
              <a:defRPr/>
            </a:pPr>
            <a:endParaRPr lang="en-US" altLang="en-US" sz="2800" dirty="0"/>
          </a:p>
          <a:p>
            <a:pPr marL="1076325" lvl="3" indent="0">
              <a:buFont typeface="Wingdings 2" panose="05020102010507070707" pitchFamily="18" charset="2"/>
              <a:buNone/>
              <a:defRPr/>
            </a:pPr>
            <a:endParaRPr lang="en-US" altLang="en-US" sz="2800" dirty="0"/>
          </a:p>
          <a:p>
            <a:pPr lvl="3">
              <a:defRPr/>
            </a:pPr>
            <a:endParaRPr lang="en-US" altLang="en-US" sz="2800" dirty="0"/>
          </a:p>
          <a:p>
            <a:pPr marL="0" indent="0">
              <a:buFont typeface="Wingdings 2" panose="05020102010507070707" pitchFamily="18" charset="2"/>
              <a:buNone/>
              <a:defRPr/>
            </a:pPr>
            <a:r>
              <a:rPr lang="en-US" altLang="en-US" sz="2800" dirty="0"/>
              <a:t>	</a:t>
            </a:r>
          </a:p>
          <a:p>
            <a:pPr marL="0" indent="0">
              <a:buFont typeface="Wingdings 2" panose="05020102010507070707" pitchFamily="18" charset="2"/>
              <a:buNone/>
              <a:defRPr/>
            </a:pPr>
            <a:r>
              <a:rPr lang="en-US" altLang="en-US" sz="2800" dirty="0"/>
              <a:t>	</a:t>
            </a:r>
          </a:p>
          <a:p>
            <a:pPr>
              <a:defRPr/>
            </a:pPr>
            <a:endParaRPr lang="en-US" altLang="en-US" sz="2800" dirty="0"/>
          </a:p>
        </p:txBody>
      </p:sp>
    </p:spTree>
    <p:extLst>
      <p:ext uri="{BB962C8B-B14F-4D97-AF65-F5344CB8AC3E}">
        <p14:creationId xmlns:p14="http://schemas.microsoft.com/office/powerpoint/2010/main" val="3116809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322DF-8869-44D9-936A-C49A9E225833}"/>
              </a:ext>
            </a:extLst>
          </p:cNvPr>
          <p:cNvSpPr>
            <a:spLocks noGrp="1"/>
          </p:cNvSpPr>
          <p:nvPr>
            <p:ph type="title"/>
          </p:nvPr>
        </p:nvSpPr>
        <p:spPr>
          <a:xfrm>
            <a:off x="3384421" y="274901"/>
            <a:ext cx="2375157" cy="1050398"/>
          </a:xfrm>
        </p:spPr>
        <p:txBody>
          <a:bodyPr/>
          <a:lstStyle/>
          <a:p>
            <a:r>
              <a:rPr lang="en-US" dirty="0"/>
              <a:t>Resources</a:t>
            </a:r>
          </a:p>
        </p:txBody>
      </p:sp>
      <p:sp>
        <p:nvSpPr>
          <p:cNvPr id="6" name="Content Placeholder 2">
            <a:extLst>
              <a:ext uri="{FF2B5EF4-FFF2-40B4-BE49-F238E27FC236}">
                <a16:creationId xmlns:a16="http://schemas.microsoft.com/office/drawing/2014/main" id="{E82C6A90-D1A4-45B3-AD3F-FCFE5E7D383A}"/>
              </a:ext>
            </a:extLst>
          </p:cNvPr>
          <p:cNvSpPr>
            <a:spLocks noGrp="1"/>
          </p:cNvSpPr>
          <p:nvPr>
            <p:ph idx="4294967295"/>
          </p:nvPr>
        </p:nvSpPr>
        <p:spPr>
          <a:xfrm>
            <a:off x="0" y="1069975"/>
            <a:ext cx="7002463" cy="3798888"/>
          </a:xfrm>
        </p:spPr>
        <p:txBody>
          <a:bodyPr>
            <a:normAutofit fontScale="92500" lnSpcReduction="20000"/>
          </a:bodyPr>
          <a:lstStyle/>
          <a:p>
            <a:r>
              <a:rPr lang="en-US" altLang="en-US" sz="2000" dirty="0"/>
              <a:t>Special Populations Listserv</a:t>
            </a:r>
          </a:p>
          <a:p>
            <a:pPr lvl="1"/>
            <a:r>
              <a:rPr lang="en-US" altLang="en-US" sz="1800" dirty="0"/>
              <a:t>Please contact Valerie to be added to the listserv.</a:t>
            </a:r>
          </a:p>
          <a:p>
            <a:pPr marL="342900" lvl="1" indent="0">
              <a:buNone/>
            </a:pPr>
            <a:endParaRPr lang="en-US" sz="800" b="1" dirty="0">
              <a:solidFill>
                <a:srgbClr val="00B0F0"/>
              </a:solidFill>
            </a:endParaRPr>
          </a:p>
          <a:p>
            <a:pPr marL="342900" lvl="1" indent="0">
              <a:buNone/>
            </a:pPr>
            <a:endParaRPr lang="en-US" sz="800" b="1" dirty="0">
              <a:solidFill>
                <a:srgbClr val="00B0F0"/>
              </a:solidFill>
            </a:endParaRPr>
          </a:p>
          <a:p>
            <a:pPr marL="342900" lvl="1" indent="0">
              <a:buNone/>
            </a:pPr>
            <a:endParaRPr lang="en-US" sz="800" b="1" dirty="0">
              <a:solidFill>
                <a:srgbClr val="00B0F0"/>
              </a:solidFill>
            </a:endParaRPr>
          </a:p>
          <a:p>
            <a:pPr marL="342900" lvl="1" indent="0">
              <a:buNone/>
            </a:pPr>
            <a:endParaRPr lang="en-US" sz="800" b="1" dirty="0">
              <a:solidFill>
                <a:srgbClr val="00B0F0"/>
              </a:solidFill>
            </a:endParaRPr>
          </a:p>
          <a:p>
            <a:pPr marL="342900" lvl="1" indent="0" algn="ctr">
              <a:buNone/>
            </a:pPr>
            <a:r>
              <a:rPr lang="en-US" sz="2000" b="1" dirty="0">
                <a:solidFill>
                  <a:srgbClr val="00B0F0"/>
                </a:solidFill>
              </a:rPr>
              <a:t>Contact Information</a:t>
            </a:r>
          </a:p>
          <a:p>
            <a:pPr marL="342900" lvl="1" indent="0">
              <a:buNone/>
            </a:pPr>
            <a:endParaRPr lang="en-US" altLang="en-US" sz="2000" b="1" dirty="0">
              <a:solidFill>
                <a:srgbClr val="00B0F0"/>
              </a:solidFill>
            </a:endParaRPr>
          </a:p>
          <a:p>
            <a:pPr marL="0" indent="0" algn="ctr">
              <a:buNone/>
              <a:defRPr/>
            </a:pPr>
            <a:r>
              <a:rPr lang="en-US" sz="2400" dirty="0"/>
              <a:t>Valerie Milton</a:t>
            </a:r>
          </a:p>
          <a:p>
            <a:pPr marL="0" indent="0" algn="ctr">
              <a:buNone/>
              <a:defRPr/>
            </a:pPr>
            <a:r>
              <a:rPr lang="en-US" sz="2400" dirty="0"/>
              <a:t>Special Populations Coordinator</a:t>
            </a:r>
          </a:p>
          <a:p>
            <a:pPr marL="0" indent="0" algn="ctr">
              <a:buNone/>
              <a:defRPr/>
            </a:pPr>
            <a:r>
              <a:rPr lang="en-US" sz="2400" dirty="0"/>
              <a:t>miltonv@michigan.gov</a:t>
            </a:r>
          </a:p>
          <a:p>
            <a:pPr marL="0" indent="0" algn="ctr">
              <a:buNone/>
              <a:defRPr/>
            </a:pPr>
            <a:r>
              <a:rPr lang="en-US" sz="2400" dirty="0"/>
              <a:t>517-335-1066</a:t>
            </a:r>
          </a:p>
          <a:p>
            <a:pPr lvl="1"/>
            <a:endParaRPr lang="en-US" altLang="en-US" dirty="0"/>
          </a:p>
        </p:txBody>
      </p:sp>
    </p:spTree>
    <p:extLst>
      <p:ext uri="{BB962C8B-B14F-4D97-AF65-F5344CB8AC3E}">
        <p14:creationId xmlns:p14="http://schemas.microsoft.com/office/powerpoint/2010/main" val="2293001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descr="Icon&#10;&#10;Description automatically generated">
            <a:extLst>
              <a:ext uri="{FF2B5EF4-FFF2-40B4-BE49-F238E27FC236}">
                <a16:creationId xmlns:a16="http://schemas.microsoft.com/office/drawing/2014/main" id="{B01A10B5-A7F7-41EA-B3CE-7347CB05B881}"/>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2528041" y="716044"/>
            <a:ext cx="4087918" cy="4087918"/>
          </a:xfrm>
          <a:prstGeom prst="rect">
            <a:avLst/>
          </a:prstGeom>
          <a:effectLst/>
        </p:spPr>
      </p:pic>
      <p:sp>
        <p:nvSpPr>
          <p:cNvPr id="2" name="Title 1">
            <a:extLst>
              <a:ext uri="{FF2B5EF4-FFF2-40B4-BE49-F238E27FC236}">
                <a16:creationId xmlns:a16="http://schemas.microsoft.com/office/drawing/2014/main" id="{D74108D8-34BD-42C0-A117-5D6A358CA67B}"/>
              </a:ext>
            </a:extLst>
          </p:cNvPr>
          <p:cNvSpPr>
            <a:spLocks noGrp="1"/>
          </p:cNvSpPr>
          <p:nvPr>
            <p:ph type="title"/>
          </p:nvPr>
        </p:nvSpPr>
        <p:spPr/>
        <p:txBody>
          <a:bodyPr/>
          <a:lstStyle/>
          <a:p>
            <a:r>
              <a:rPr lang="en-US" sz="4000" dirty="0"/>
              <a:t>Q and A</a:t>
            </a:r>
          </a:p>
        </p:txBody>
      </p:sp>
    </p:spTree>
    <p:extLst>
      <p:ext uri="{BB962C8B-B14F-4D97-AF65-F5344CB8AC3E}">
        <p14:creationId xmlns:p14="http://schemas.microsoft.com/office/powerpoint/2010/main" val="1565049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81</TotalTime>
  <Words>1642</Words>
  <Application>Microsoft Office PowerPoint</Application>
  <PresentationFormat>On-screen Show (16:9)</PresentationFormat>
  <Paragraphs>146</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&amp;quot</vt:lpstr>
      <vt:lpstr>Arial</vt:lpstr>
      <vt:lpstr>Calibri</vt:lpstr>
      <vt:lpstr>Century Gothic</vt:lpstr>
      <vt:lpstr>Wingdings 2</vt:lpstr>
      <vt:lpstr>Wingdings 3</vt:lpstr>
      <vt:lpstr>Ion</vt:lpstr>
      <vt:lpstr>BREAKOUT SESSION  Special Populations Students (SPOPS)</vt:lpstr>
      <vt:lpstr>Special Populations Students </vt:lpstr>
      <vt:lpstr>Special Populations Students</vt:lpstr>
      <vt:lpstr>Special Populations Students</vt:lpstr>
      <vt:lpstr>Special Populations Students</vt:lpstr>
      <vt:lpstr>Resources</vt:lpstr>
      <vt:lpstr>Resources</vt:lpstr>
      <vt:lpstr>Resources</vt:lpstr>
      <vt:lpstr>Q and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BREAKOUT SESSION  Special Populations Students (SPOPS)</dc:title>
  <dc:creator>Greenacre, Lee (MDE)</dc:creator>
  <cp:lastModifiedBy>lorijohnson1218@gmail.com</cp:lastModifiedBy>
  <cp:revision>15</cp:revision>
  <dcterms:created xsi:type="dcterms:W3CDTF">2020-10-15T19:55:21Z</dcterms:created>
  <dcterms:modified xsi:type="dcterms:W3CDTF">2021-10-01T12:55:39Z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iteId">
    <vt:lpwstr>d5fb7087-3777-42ad-966a-892ef47225d1</vt:lpwstr>
  </property>
  <property fmtid="{D5CDD505-2E9C-101B-9397-08002B2CF9AE}" pid="4" name="MSIP_Label_3a2fed65-62e7-46ea-af74-187e0c17143a_Owner">
    <vt:lpwstr>GreenacreL@michigan.gov</vt:lpwstr>
  </property>
  <property fmtid="{D5CDD505-2E9C-101B-9397-08002B2CF9AE}" pid="5" name="MSIP_Label_3a2fed65-62e7-46ea-af74-187e0c17143a_SetDate">
    <vt:lpwstr>2020-10-26T12:10:05.3762082Z</vt:lpwstr>
  </property>
  <property fmtid="{D5CDD505-2E9C-101B-9397-08002B2CF9AE}" pid="6" name="MSIP_Label_3a2fed65-62e7-46ea-af74-187e0c17143a_Name">
    <vt:lpwstr>Internal Data (Standard State Data)</vt:lpwstr>
  </property>
  <property fmtid="{D5CDD505-2E9C-101B-9397-08002B2CF9AE}" pid="7" name="MSIP_Label_3a2fed65-62e7-46ea-af74-187e0c17143a_Application">
    <vt:lpwstr>Microsoft Azure Information Protection</vt:lpwstr>
  </property>
  <property fmtid="{D5CDD505-2E9C-101B-9397-08002B2CF9AE}" pid="8" name="MSIP_Label_3a2fed65-62e7-46ea-af74-187e0c17143a_ActionId">
    <vt:lpwstr>de61dfca-8c14-45f8-bc26-743388b8e059</vt:lpwstr>
  </property>
  <property fmtid="{D5CDD505-2E9C-101B-9397-08002B2CF9AE}" pid="9" name="MSIP_Label_3a2fed65-62e7-46ea-af74-187e0c17143a_Extended_MSFT_Method">
    <vt:lpwstr>Manual</vt:lpwstr>
  </property>
  <property fmtid="{D5CDD505-2E9C-101B-9397-08002B2CF9AE}" pid="10" name="Sensitivity">
    <vt:lpwstr>Internal Data (Standard State Data)</vt:lpwstr>
  </property>
</Properties>
</file>