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355" r:id="rId5"/>
    <p:sldId id="266" r:id="rId6"/>
    <p:sldId id="369" r:id="rId7"/>
    <p:sldId id="300" r:id="rId8"/>
    <p:sldId id="589" r:id="rId9"/>
    <p:sldId id="358" r:id="rId10"/>
    <p:sldId id="359"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5" charset="0"/>
        <a:ea typeface="ＭＳ Ｐゴシック" pitchFamily="5" charset="-128"/>
        <a:cs typeface="ＭＳ Ｐゴシック" pitchFamily="5" charset="-128"/>
      </a:defRPr>
    </a:lvl1pPr>
    <a:lvl2pPr marL="457200" algn="l" defTabSz="457200" rtl="0" fontAlgn="base">
      <a:spcBef>
        <a:spcPct val="0"/>
      </a:spcBef>
      <a:spcAft>
        <a:spcPct val="0"/>
      </a:spcAft>
      <a:defRPr kern="1200">
        <a:solidFill>
          <a:schemeClr val="tx1"/>
        </a:solidFill>
        <a:latin typeface="Arial" pitchFamily="5" charset="0"/>
        <a:ea typeface="ＭＳ Ｐゴシック" pitchFamily="5" charset="-128"/>
        <a:cs typeface="ＭＳ Ｐゴシック" pitchFamily="5" charset="-128"/>
      </a:defRPr>
    </a:lvl2pPr>
    <a:lvl3pPr marL="914400" algn="l" defTabSz="457200" rtl="0" fontAlgn="base">
      <a:spcBef>
        <a:spcPct val="0"/>
      </a:spcBef>
      <a:spcAft>
        <a:spcPct val="0"/>
      </a:spcAft>
      <a:defRPr kern="1200">
        <a:solidFill>
          <a:schemeClr val="tx1"/>
        </a:solidFill>
        <a:latin typeface="Arial" pitchFamily="5" charset="0"/>
        <a:ea typeface="ＭＳ Ｐゴシック" pitchFamily="5" charset="-128"/>
        <a:cs typeface="ＭＳ Ｐゴシック" pitchFamily="5" charset="-128"/>
      </a:defRPr>
    </a:lvl3pPr>
    <a:lvl4pPr marL="1371600" algn="l" defTabSz="457200" rtl="0" fontAlgn="base">
      <a:spcBef>
        <a:spcPct val="0"/>
      </a:spcBef>
      <a:spcAft>
        <a:spcPct val="0"/>
      </a:spcAft>
      <a:defRPr kern="1200">
        <a:solidFill>
          <a:schemeClr val="tx1"/>
        </a:solidFill>
        <a:latin typeface="Arial" pitchFamily="5" charset="0"/>
        <a:ea typeface="ＭＳ Ｐゴシック" pitchFamily="5" charset="-128"/>
        <a:cs typeface="ＭＳ Ｐゴシック" pitchFamily="5" charset="-128"/>
      </a:defRPr>
    </a:lvl4pPr>
    <a:lvl5pPr marL="1828800" algn="l" defTabSz="457200" rtl="0" fontAlgn="base">
      <a:spcBef>
        <a:spcPct val="0"/>
      </a:spcBef>
      <a:spcAft>
        <a:spcPct val="0"/>
      </a:spcAft>
      <a:defRPr kern="1200">
        <a:solidFill>
          <a:schemeClr val="tx1"/>
        </a:solidFill>
        <a:latin typeface="Arial" pitchFamily="5" charset="0"/>
        <a:ea typeface="ＭＳ Ｐゴシック" pitchFamily="5" charset="-128"/>
        <a:cs typeface="ＭＳ Ｐゴシック" pitchFamily="5" charset="-128"/>
      </a:defRPr>
    </a:lvl5pPr>
    <a:lvl6pPr marL="2286000" algn="l" defTabSz="457200" rtl="0" eaLnBrk="1" latinLnBrk="0" hangingPunct="1">
      <a:defRPr kern="1200">
        <a:solidFill>
          <a:schemeClr val="tx1"/>
        </a:solidFill>
        <a:latin typeface="Arial" pitchFamily="5" charset="0"/>
        <a:ea typeface="ＭＳ Ｐゴシック" pitchFamily="5" charset="-128"/>
        <a:cs typeface="ＭＳ Ｐゴシック" pitchFamily="5" charset="-128"/>
      </a:defRPr>
    </a:lvl6pPr>
    <a:lvl7pPr marL="2743200" algn="l" defTabSz="457200" rtl="0" eaLnBrk="1" latinLnBrk="0" hangingPunct="1">
      <a:defRPr kern="1200">
        <a:solidFill>
          <a:schemeClr val="tx1"/>
        </a:solidFill>
        <a:latin typeface="Arial" pitchFamily="5" charset="0"/>
        <a:ea typeface="ＭＳ Ｐゴシック" pitchFamily="5" charset="-128"/>
        <a:cs typeface="ＭＳ Ｐゴシック" pitchFamily="5" charset="-128"/>
      </a:defRPr>
    </a:lvl7pPr>
    <a:lvl8pPr marL="3200400" algn="l" defTabSz="457200" rtl="0" eaLnBrk="1" latinLnBrk="0" hangingPunct="1">
      <a:defRPr kern="1200">
        <a:solidFill>
          <a:schemeClr val="tx1"/>
        </a:solidFill>
        <a:latin typeface="Arial" pitchFamily="5" charset="0"/>
        <a:ea typeface="ＭＳ Ｐゴシック" pitchFamily="5" charset="-128"/>
        <a:cs typeface="ＭＳ Ｐゴシック" pitchFamily="5" charset="-128"/>
      </a:defRPr>
    </a:lvl8pPr>
    <a:lvl9pPr marL="3657600" algn="l" defTabSz="457200" rtl="0" eaLnBrk="1" latinLnBrk="0" hangingPunct="1">
      <a:defRPr kern="1200">
        <a:solidFill>
          <a:schemeClr val="tx1"/>
        </a:solidFill>
        <a:latin typeface="Arial" pitchFamily="5" charset="0"/>
        <a:ea typeface="ＭＳ Ｐゴシック" pitchFamily="5" charset="-128"/>
        <a:cs typeface="ＭＳ Ｐゴシック" pitchFamily="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5D"/>
    <a:srgbClr val="094B57"/>
    <a:srgbClr val="FBE824"/>
    <a:srgbClr val="559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21" d="100"/>
          <a:sy n="121" d="100"/>
        </p:scale>
        <p:origin x="1672" y="17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64FE5-6335-0B4A-A4D3-2BEF8A0EF4CC}" type="datetimeFigureOut">
              <a:rPr lang="en-US" smtClean="0"/>
              <a:t>6/1/21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95B59-44F0-8343-8273-4B2644477429}" type="slidenum">
              <a:rPr lang="en-US" smtClean="0"/>
              <a:t>‹#›</a:t>
            </a:fld>
            <a:endParaRPr lang="en-US" dirty="0"/>
          </a:p>
        </p:txBody>
      </p:sp>
    </p:spTree>
    <p:extLst>
      <p:ext uri="{BB962C8B-B14F-4D97-AF65-F5344CB8AC3E}">
        <p14:creationId xmlns:p14="http://schemas.microsoft.com/office/powerpoint/2010/main" val="51815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342872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dirty="0">
              <a:solidFill>
                <a:schemeClr val="dk1"/>
              </a:solidFill>
              <a:latin typeface="Calibri"/>
              <a:ea typeface="Calibri"/>
              <a:cs typeface="Calibri"/>
              <a:sym typeface="Calibri"/>
            </a:endParaRPr>
          </a:p>
        </p:txBody>
      </p:sp>
      <p:sp>
        <p:nvSpPr>
          <p:cNvPr id="249" name="Google Shape;2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335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26240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59919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78376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407" name="Google Shape;40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81602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407" name="Google Shape;40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4524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D2E740A-E10B-284B-8447-DA12ACDC56C3}" type="datetime1">
              <a:rPr lang="en-US"/>
              <a:pPr>
                <a:defRPr/>
              </a:pPr>
              <a:t>6/1/21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22F156-82CC-784B-BB4B-DD23A3FE79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DEB5F0-33EA-C34F-AA3E-0954A4611D9F}" type="datetime1">
              <a:rPr lang="en-US"/>
              <a:pPr>
                <a:defRPr/>
              </a:pPr>
              <a:t>6/1/21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6425297-BC18-DA43-9665-F7A3CBBF255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8C911A-EBD0-E240-8DA6-CC291AA36092}" type="datetime1">
              <a:rPr lang="en-US"/>
              <a:pPr>
                <a:defRPr/>
              </a:pPr>
              <a:t>6/1/21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A20EC3-8C3D-1C43-9AE1-AC663A30744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198721-72CC-DE45-9BFD-F2552BF021EF}" type="datetime1">
              <a:rPr lang="en-US"/>
              <a:pPr>
                <a:defRPr/>
              </a:pPr>
              <a:t>6/1/21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70C134-C7DB-044E-80B0-5CAE148AC9C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8E4D0C9-F9EF-334B-889A-F4F197C52FE0}" type="datetime1">
              <a:rPr lang="en-US"/>
              <a:pPr>
                <a:defRPr/>
              </a:pPr>
              <a:t>6/1/21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8755CE-4341-1C49-9E76-4126BAF291E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052DF7-B593-3544-8E42-91B12B9D0244}" type="datetime1">
              <a:rPr lang="en-US"/>
              <a:pPr>
                <a:defRPr/>
              </a:pPr>
              <a:t>6/1/21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B17BEC-D08E-354B-963C-3A23E812DE4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CCAB92A-5DB3-2E4E-9BAB-9807DB255EFC}" type="datetime1">
              <a:rPr lang="en-US"/>
              <a:pPr>
                <a:defRPr/>
              </a:pPr>
              <a:t>6/1/21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663D050-34FD-5348-8165-81EA679305E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7B99BBB-E381-7A48-8AA6-13B4A5325BCA}" type="datetime1">
              <a:rPr lang="en-US"/>
              <a:pPr>
                <a:defRPr/>
              </a:pPr>
              <a:t>6/1/21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B95BBE-F81B-7440-A5A9-9CB23EBFB41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9933A9-C9D6-1B43-BB95-4E516E79B39B}" type="datetime1">
              <a:rPr lang="en-US"/>
              <a:pPr>
                <a:defRPr/>
              </a:pPr>
              <a:t>6/1/21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0F645B5-9C39-8B44-AA3D-BF8370616D8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13B049C-586C-EC4A-B684-0597294CFE5F}" type="datetime1">
              <a:rPr lang="en-US"/>
              <a:pPr>
                <a:defRPr/>
              </a:pPr>
              <a:t>6/1/21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75B610-F947-CC40-BBDF-7CF26935E1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B260297-A46A-8349-86DD-224EC910A1BE}" type="datetime1">
              <a:rPr lang="en-US"/>
              <a:pPr>
                <a:defRPr/>
              </a:pPr>
              <a:t>6/1/21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ED2D918-B073-F64F-B10E-093BA43DE79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08564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28" name="Text Placeholder 2"/>
          <p:cNvSpPr>
            <a:spLocks noGrp="1"/>
          </p:cNvSpPr>
          <p:nvPr>
            <p:ph type="body" idx="1"/>
          </p:nvPr>
        </p:nvSpPr>
        <p:spPr bwMode="auto">
          <a:xfrm>
            <a:off x="457200" y="2228645"/>
            <a:ext cx="8229600" cy="3897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541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ea typeface="+mn-ea"/>
                <a:cs typeface="+mn-cs"/>
              </a:defRPr>
            </a:lvl1pPr>
          </a:lstStyle>
          <a:p>
            <a:pPr>
              <a:defRPr/>
            </a:pPr>
            <a:fld id="{99F0988C-A2D4-0749-9AA0-983688153D55}" type="datetime1">
              <a:rPr lang="en-US"/>
              <a:pPr>
                <a:defRPr/>
              </a:pPr>
              <a:t>6/1/21</a:t>
            </a:fld>
            <a:endParaRPr lang="en-US" dirty="0"/>
          </a:p>
        </p:txBody>
      </p:sp>
      <p:sp>
        <p:nvSpPr>
          <p:cNvPr id="5" name="Footer Placeholder 4"/>
          <p:cNvSpPr>
            <a:spLocks noGrp="1"/>
          </p:cNvSpPr>
          <p:nvPr>
            <p:ph type="ftr" sz="quarter" idx="3"/>
          </p:nvPr>
        </p:nvSpPr>
        <p:spPr>
          <a:xfrm>
            <a:off x="3124200" y="6475413"/>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475413"/>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FFFFF"/>
                </a:solidFill>
                <a:latin typeface="+mn-lt"/>
                <a:ea typeface="+mn-ea"/>
                <a:cs typeface="+mn-cs"/>
              </a:defRPr>
            </a:lvl1pPr>
          </a:lstStyle>
          <a:p>
            <a:pPr>
              <a:defRPr/>
            </a:pPr>
            <a:fld id="{63AD136B-E1EB-5D47-A3E4-51948CE2B4A7}" type="slidenum">
              <a:rPr lang="en-US" smtClean="0"/>
              <a:pPr>
                <a:defRPr/>
              </a:pPr>
              <a:t>‹#›</a:t>
            </a:fld>
            <a:endParaRPr lang="en-US" dirty="0"/>
          </a:p>
        </p:txBody>
      </p:sp>
      <p:pic>
        <p:nvPicPr>
          <p:cNvPr id="13" name="Picture 12" descr="ACTE ppt top.jpg"/>
          <p:cNvPicPr>
            <a:picLocks noChangeAspect="1"/>
          </p:cNvPicPr>
          <p:nvPr userDrawn="1"/>
        </p:nvPicPr>
        <p:blipFill>
          <a:blip r:embed="rId13"/>
          <a:stretch>
            <a:fillRect/>
          </a:stretch>
        </p:blipFill>
        <p:spPr>
          <a:xfrm>
            <a:off x="0" y="0"/>
            <a:ext cx="9144000" cy="952500"/>
          </a:xfrm>
          <a:prstGeom prst="rect">
            <a:avLst/>
          </a:prstGeom>
        </p:spPr>
      </p:pic>
      <p:pic>
        <p:nvPicPr>
          <p:cNvPr id="16" name="Picture 15" descr="ACTE ppt bottom.jpg"/>
          <p:cNvPicPr>
            <a:picLocks noChangeAspect="1"/>
          </p:cNvPicPr>
          <p:nvPr userDrawn="1"/>
        </p:nvPicPr>
        <p:blipFill>
          <a:blip r:embed="rId14"/>
          <a:srcRect t="18182" b="9091"/>
          <a:stretch>
            <a:fillRect/>
          </a:stretch>
        </p:blipFill>
        <p:spPr>
          <a:xfrm>
            <a:off x="0" y="6266855"/>
            <a:ext cx="9144000" cy="6096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fontAlgn="base" hangingPunct="1">
        <a:spcBef>
          <a:spcPct val="0"/>
        </a:spcBef>
        <a:spcAft>
          <a:spcPct val="0"/>
        </a:spcAft>
        <a:defRPr sz="4400" kern="1200">
          <a:solidFill>
            <a:srgbClr val="000000"/>
          </a:solidFill>
          <a:latin typeface="Frutiger LT Std 65 Bold"/>
          <a:ea typeface="ＭＳ Ｐゴシック" pitchFamily="5" charset="-128"/>
          <a:cs typeface="Frutiger LT Std 65 Bold"/>
        </a:defRPr>
      </a:lvl1pPr>
      <a:lvl2pPr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2pPr>
      <a:lvl3pPr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3pPr>
      <a:lvl4pPr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4pPr>
      <a:lvl5pPr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5pPr>
      <a:lvl6pPr marL="457200"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6pPr>
      <a:lvl7pPr marL="914400"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7pPr>
      <a:lvl8pPr marL="1371600"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8pPr>
      <a:lvl9pPr marL="1828800" algn="l" defTabSz="457200" rtl="0" eaLnBrk="1" fontAlgn="base" hangingPunct="1">
        <a:spcBef>
          <a:spcPct val="0"/>
        </a:spcBef>
        <a:spcAft>
          <a:spcPct val="0"/>
        </a:spcAft>
        <a:defRPr sz="4400">
          <a:solidFill>
            <a:srgbClr val="094B57"/>
          </a:solidFill>
          <a:latin typeface="Frutiger LT Std 65 Bold" pitchFamily="5" charset="0"/>
          <a:ea typeface="ＭＳ Ｐゴシック" pitchFamily="5" charset="-128"/>
        </a:defRPr>
      </a:lvl9pPr>
    </p:titleStyle>
    <p:bodyStyle>
      <a:lvl1pPr marL="342900" indent="-342900" algn="l" defTabSz="457200" rtl="0" eaLnBrk="1" fontAlgn="base" hangingPunct="1">
        <a:spcBef>
          <a:spcPct val="20000"/>
        </a:spcBef>
        <a:spcAft>
          <a:spcPct val="0"/>
        </a:spcAft>
        <a:buFont typeface="Arial" pitchFamily="5" charset="0"/>
        <a:buChar char="•"/>
        <a:defRPr sz="3200" kern="1200">
          <a:solidFill>
            <a:schemeClr val="tx1"/>
          </a:solidFill>
          <a:latin typeface="Frutiger LT Std 55 Roman"/>
          <a:ea typeface="ＭＳ Ｐゴシック" pitchFamily="5" charset="-128"/>
          <a:cs typeface="Frutiger LT Std 55 Roman"/>
        </a:defRPr>
      </a:lvl1pPr>
      <a:lvl2pPr marL="742950" indent="-285750" algn="l" defTabSz="457200" rtl="0" eaLnBrk="1" fontAlgn="base" hangingPunct="1">
        <a:spcBef>
          <a:spcPct val="20000"/>
        </a:spcBef>
        <a:spcAft>
          <a:spcPct val="0"/>
        </a:spcAft>
        <a:buFont typeface="Arial" pitchFamily="5" charset="0"/>
        <a:buChar char="–"/>
        <a:defRPr sz="2800" kern="1200">
          <a:solidFill>
            <a:schemeClr val="tx1"/>
          </a:solidFill>
          <a:latin typeface="Frutiger LT Std 55 Roman"/>
          <a:ea typeface="ＭＳ Ｐゴシック" pitchFamily="5" charset="-128"/>
          <a:cs typeface="Frutiger LT Std 55 Roman"/>
        </a:defRPr>
      </a:lvl2pPr>
      <a:lvl3pPr marL="1143000" indent="-228600" algn="l" defTabSz="457200" rtl="0" eaLnBrk="1" fontAlgn="base" hangingPunct="1">
        <a:spcBef>
          <a:spcPct val="20000"/>
        </a:spcBef>
        <a:spcAft>
          <a:spcPct val="0"/>
        </a:spcAft>
        <a:buFont typeface="Arial" pitchFamily="5" charset="0"/>
        <a:buChar char="•"/>
        <a:defRPr sz="2400" kern="1200">
          <a:solidFill>
            <a:schemeClr val="tx1"/>
          </a:solidFill>
          <a:latin typeface="Frutiger LT Std 55 Roman"/>
          <a:ea typeface="ＭＳ Ｐゴシック" pitchFamily="5" charset="-128"/>
          <a:cs typeface="Frutiger LT Std 55 Roman"/>
        </a:defRPr>
      </a:lvl3pPr>
      <a:lvl4pPr marL="1600200" indent="-228600" algn="l" defTabSz="457200" rtl="0" eaLnBrk="1" fontAlgn="base" hangingPunct="1">
        <a:spcBef>
          <a:spcPct val="20000"/>
        </a:spcBef>
        <a:spcAft>
          <a:spcPct val="0"/>
        </a:spcAft>
        <a:buFont typeface="Arial" pitchFamily="5" charset="0"/>
        <a:buChar char="–"/>
        <a:defRPr sz="2000" kern="1200">
          <a:solidFill>
            <a:schemeClr val="tx1"/>
          </a:solidFill>
          <a:latin typeface="Frutiger LT Std 55 Roman"/>
          <a:ea typeface="ＭＳ Ｐゴシック" pitchFamily="5" charset="-128"/>
          <a:cs typeface="Frutiger LT Std 55 Roman"/>
        </a:defRPr>
      </a:lvl4pPr>
      <a:lvl5pPr marL="2057400" indent="-228600" algn="l" defTabSz="457200" rtl="0" eaLnBrk="1" fontAlgn="base" hangingPunct="1">
        <a:spcBef>
          <a:spcPct val="20000"/>
        </a:spcBef>
        <a:spcAft>
          <a:spcPct val="0"/>
        </a:spcAft>
        <a:buFont typeface="Arial" pitchFamily="5" charset="0"/>
        <a:buChar char="»"/>
        <a:defRPr sz="2000" kern="1200">
          <a:solidFill>
            <a:schemeClr val="tx1"/>
          </a:solidFill>
          <a:latin typeface="Frutiger LT Std 55 Roman"/>
          <a:ea typeface="ＭＳ Ｐゴシック" pitchFamily="5" charset="-128"/>
          <a:cs typeface="Frutige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723655" y="185118"/>
            <a:ext cx="7041973" cy="655638"/>
          </a:xfrm>
          <a:prstGeom prst="rect">
            <a:avLst/>
          </a:prstGeom>
          <a:noFill/>
          <a:ln>
            <a:noFill/>
          </a:ln>
        </p:spPr>
        <p:txBody>
          <a:bodyPr spcFirstLastPara="1" wrap="square" lIns="91425" tIns="45700" rIns="91425" bIns="45700" anchor="ctr" anchorCtr="0">
            <a:normAutofit fontScale="90000"/>
          </a:bodyPr>
          <a:lstStyle/>
          <a:p>
            <a:pPr lvl="0" algn="ctr">
              <a:spcBef>
                <a:spcPts val="0"/>
              </a:spcBef>
              <a:spcAft>
                <a:spcPts val="0"/>
              </a:spcAft>
            </a:pPr>
            <a:r>
              <a:rPr lang="en-US" sz="1900" b="1" dirty="0">
                <a:solidFill>
                  <a:schemeClr val="bg1"/>
                </a:solidFill>
                <a:latin typeface="Helvetica Neue"/>
                <a:ea typeface="Helvetica Neue"/>
                <a:cs typeface="Helvetica Neue"/>
                <a:sym typeface="Helvetica Neue"/>
              </a:rPr>
              <a:t>ACTE Inclusion, Access, Equity &amp; Diversity Advisory Group</a:t>
            </a:r>
            <a:br>
              <a:rPr lang="en-US" sz="1900" b="1" dirty="0">
                <a:solidFill>
                  <a:schemeClr val="bg1"/>
                </a:solidFill>
                <a:latin typeface="Helvetica Neue"/>
                <a:ea typeface="Helvetica Neue"/>
                <a:cs typeface="Helvetica Neue"/>
                <a:sym typeface="Helvetica Neue"/>
              </a:rPr>
            </a:br>
            <a:r>
              <a:rPr lang="en-US" sz="1900" b="1" dirty="0">
                <a:solidFill>
                  <a:schemeClr val="bg1"/>
                </a:solidFill>
                <a:latin typeface="Helvetica Neue"/>
                <a:ea typeface="Helvetica Neue"/>
                <a:cs typeface="Helvetica Neue"/>
                <a:sym typeface="Helvetica Neue"/>
              </a:rPr>
              <a:t>acteonline.org/iaed</a:t>
            </a:r>
            <a:endParaRPr sz="1900" b="1" dirty="0">
              <a:solidFill>
                <a:schemeClr val="bg1"/>
              </a:solidFill>
              <a:latin typeface="Helvetica Neue"/>
              <a:ea typeface="Helvetica Neue"/>
              <a:cs typeface="Helvetica Neue"/>
              <a:sym typeface="Helvetica Neue"/>
            </a:endParaRPr>
          </a:p>
        </p:txBody>
      </p:sp>
      <p:sp>
        <p:nvSpPr>
          <p:cNvPr id="300" name="Google Shape;300;p18"/>
          <p:cNvSpPr txBox="1"/>
          <p:nvPr/>
        </p:nvSpPr>
        <p:spPr>
          <a:xfrm>
            <a:off x="1482177" y="4142163"/>
            <a:ext cx="6451980" cy="1852394"/>
          </a:xfrm>
          <a:prstGeom prst="rect">
            <a:avLst/>
          </a:prstGeom>
          <a:noFill/>
          <a:ln>
            <a:noFill/>
          </a:ln>
        </p:spPr>
        <p:txBody>
          <a:bodyPr spcFirstLastPara="1" wrap="square" lIns="91425" tIns="45700" rIns="91425" bIns="45700" anchor="t" anchorCtr="0">
            <a:noAutofit/>
          </a:bodyPr>
          <a:lstStyle/>
          <a:p>
            <a:pPr marL="285750" lvl="0" indent="-285750">
              <a:spcBef>
                <a:spcPts val="500"/>
              </a:spcBef>
              <a:spcAft>
                <a:spcPts val="5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Contribute resources to the ACTE IAED website </a:t>
            </a:r>
          </a:p>
          <a:p>
            <a:pPr marL="285750" lvl="0" indent="-285750">
              <a:spcBef>
                <a:spcPts val="500"/>
              </a:spcBef>
              <a:spcAft>
                <a:spcPts val="5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Submit recommended IAED speaker names</a:t>
            </a:r>
          </a:p>
          <a:p>
            <a:pPr marL="285750" lvl="0" indent="-285750">
              <a:spcBef>
                <a:spcPts val="500"/>
              </a:spcBef>
              <a:spcAft>
                <a:spcPts val="5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Sign up to be a part of ACTE's IAED Advisory Group</a:t>
            </a:r>
          </a:p>
          <a:p>
            <a:pPr marL="285750" indent="-285750">
              <a:spcBef>
                <a:spcPts val="500"/>
              </a:spcBef>
              <a:spcAft>
                <a:spcPts val="5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Recommend ideas for the </a:t>
            </a:r>
            <a:r>
              <a:rPr lang="en-US" sz="1700" i="1" dirty="0">
                <a:latin typeface="Helvetica Neue" panose="02000503000000020004" pitchFamily="2" charset="0"/>
                <a:ea typeface="Helvetica Neue" panose="02000503000000020004" pitchFamily="2" charset="0"/>
                <a:cs typeface="Helvetica Neue" panose="02000503000000020004" pitchFamily="2" charset="0"/>
              </a:rPr>
              <a:t>Techniques</a:t>
            </a:r>
            <a:r>
              <a:rPr lang="en-US" sz="1700" dirty="0">
                <a:latin typeface="Helvetica Neue" panose="02000503000000020004" pitchFamily="2" charset="0"/>
                <a:ea typeface="Helvetica Neue" panose="02000503000000020004" pitchFamily="2" charset="0"/>
                <a:cs typeface="Helvetica Neue" panose="02000503000000020004" pitchFamily="2" charset="0"/>
              </a:rPr>
              <a:t> 2021-22 editorial calendar and IAED column </a:t>
            </a:r>
          </a:p>
        </p:txBody>
      </p:sp>
      <p:pic>
        <p:nvPicPr>
          <p:cNvPr id="3" name="Picture 2" descr="Shape&#10;&#10;Description automatically generated with low confidence">
            <a:extLst>
              <a:ext uri="{FF2B5EF4-FFF2-40B4-BE49-F238E27FC236}">
                <a16:creationId xmlns:a16="http://schemas.microsoft.com/office/drawing/2014/main" id="{67A4DBBA-158A-C845-AD13-E5073EDEC190}"/>
              </a:ext>
            </a:extLst>
          </p:cNvPr>
          <p:cNvPicPr>
            <a:picLocks noChangeAspect="1"/>
          </p:cNvPicPr>
          <p:nvPr/>
        </p:nvPicPr>
        <p:blipFill>
          <a:blip r:embed="rId3"/>
          <a:stretch>
            <a:fillRect/>
          </a:stretch>
        </p:blipFill>
        <p:spPr>
          <a:xfrm>
            <a:off x="532456" y="1432524"/>
            <a:ext cx="8079087" cy="2377440"/>
          </a:xfrm>
          <a:prstGeom prst="rect">
            <a:avLst/>
          </a:prstGeom>
        </p:spPr>
      </p:pic>
    </p:spTree>
    <p:extLst>
      <p:ext uri="{BB962C8B-B14F-4D97-AF65-F5344CB8AC3E}">
        <p14:creationId xmlns:p14="http://schemas.microsoft.com/office/powerpoint/2010/main" val="179810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1000517" y="325821"/>
            <a:ext cx="8563897" cy="625366"/>
          </a:xfrm>
          <a:prstGeom prst="rect">
            <a:avLst/>
          </a:prstGeom>
          <a:noFill/>
          <a:ln>
            <a:noFill/>
          </a:ln>
        </p:spPr>
        <p:txBody>
          <a:bodyPr spcFirstLastPara="1" wrap="square" lIns="91425" tIns="45700" rIns="91425" bIns="45700" anchor="ctr" anchorCtr="0">
            <a:noAutofit/>
          </a:bodyPr>
          <a:lstStyle/>
          <a:p>
            <a:pPr algn="ctr">
              <a:spcBef>
                <a:spcPts val="0"/>
              </a:spcBef>
              <a:spcAft>
                <a:spcPts val="0"/>
              </a:spcAft>
            </a:pPr>
            <a:r>
              <a:rPr lang="en-US" sz="2000" b="1" dirty="0">
                <a:solidFill>
                  <a:schemeClr val="bg1"/>
                </a:solidFill>
                <a:latin typeface="Helvetica Neue"/>
                <a:ea typeface="Helvetica Neue"/>
                <a:cs typeface="Helvetica Neue"/>
                <a:sym typeface="Helvetica Neue"/>
              </a:rPr>
              <a:t>2021-22 Techniques Editorial Themes Focus on IAED in CTE</a:t>
            </a:r>
            <a:br>
              <a:rPr lang="en-US" sz="1800" b="1" dirty="0">
                <a:solidFill>
                  <a:schemeClr val="bg1"/>
                </a:solidFill>
                <a:latin typeface="Helvetica Neue"/>
                <a:ea typeface="Helvetica Neue"/>
                <a:cs typeface="Helvetica Neue"/>
                <a:sym typeface="Helvetica Neue"/>
              </a:rPr>
            </a:br>
            <a:r>
              <a:rPr lang="en-US" sz="18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acteonline.org/techniques</a:t>
            </a:r>
            <a:br>
              <a:rPr lang="en-US" sz="1800" i="1" dirty="0">
                <a:latin typeface="Helvetica Neue" panose="02000503000000020004" pitchFamily="2" charset="0"/>
                <a:ea typeface="Helvetica Neue" panose="02000503000000020004" pitchFamily="2" charset="0"/>
                <a:cs typeface="Helvetica Neue" panose="02000503000000020004" pitchFamily="2" charset="0"/>
              </a:rPr>
            </a:br>
            <a:endParaRPr sz="1800" dirty="0">
              <a:solidFill>
                <a:schemeClr val="bg1"/>
              </a:solidFill>
            </a:endParaRPr>
          </a:p>
        </p:txBody>
      </p:sp>
      <p:sp>
        <p:nvSpPr>
          <p:cNvPr id="252" name="Google Shape;252;p11"/>
          <p:cNvSpPr txBox="1">
            <a:spLocks noGrp="1"/>
          </p:cNvSpPr>
          <p:nvPr>
            <p:ph type="body" idx="1"/>
          </p:nvPr>
        </p:nvSpPr>
        <p:spPr>
          <a:xfrm>
            <a:off x="3499945" y="1436130"/>
            <a:ext cx="5286703" cy="4586297"/>
          </a:xfrm>
          <a:prstGeom prst="rect">
            <a:avLst/>
          </a:prstGeom>
          <a:noFill/>
          <a:ln>
            <a:noFill/>
          </a:ln>
        </p:spPr>
        <p:txBody>
          <a:bodyPr spcFirstLastPara="1" wrap="square" lIns="91425" tIns="45700" rIns="91425" bIns="45700" anchor="t" anchorCtr="0">
            <a:normAutofit fontScale="25000" lnSpcReduction="20000"/>
          </a:bodyPr>
          <a:lstStyle/>
          <a:p>
            <a:pPr>
              <a:lnSpc>
                <a:spcPct val="120000"/>
              </a:lnSpc>
              <a:spcBef>
                <a:spcPts val="600"/>
              </a:spcBef>
              <a:spcAft>
                <a:spcPts val="600"/>
              </a:spcAft>
            </a:pPr>
            <a:r>
              <a:rPr lang="en-US" sz="6800" dirty="0">
                <a:latin typeface="Helvetica Neue" panose="02000503000000020004" pitchFamily="2" charset="0"/>
                <a:ea typeface="Helvetica Neue" panose="02000503000000020004" pitchFamily="2" charset="0"/>
                <a:cs typeface="Helvetica Neue" panose="02000503000000020004" pitchFamily="2" charset="0"/>
              </a:rPr>
              <a:t>Each of the 4 print issues will focus on inclusion, access, equity and diversity</a:t>
            </a:r>
          </a:p>
          <a:p>
            <a:pPr lvl="1">
              <a:lnSpc>
                <a:spcPct val="120000"/>
              </a:lnSpc>
              <a:spcBef>
                <a:spcPts val="600"/>
              </a:spcBef>
              <a:spcAft>
                <a:spcPts val="600"/>
              </a:spcAft>
            </a:pPr>
            <a:r>
              <a:rPr lang="en-US" sz="6400" dirty="0">
                <a:latin typeface="Helvetica Neue" panose="02000503000000020004" pitchFamily="2" charset="0"/>
                <a:ea typeface="Helvetica Neue" panose="02000503000000020004" pitchFamily="2" charset="0"/>
                <a:cs typeface="Helvetica Neue" panose="02000503000000020004" pitchFamily="2" charset="0"/>
              </a:rPr>
              <a:t>What do they mean? </a:t>
            </a:r>
          </a:p>
          <a:p>
            <a:pPr lvl="1">
              <a:lnSpc>
                <a:spcPct val="120000"/>
              </a:lnSpc>
              <a:spcBef>
                <a:spcPts val="600"/>
              </a:spcBef>
              <a:spcAft>
                <a:spcPts val="600"/>
              </a:spcAft>
            </a:pPr>
            <a:r>
              <a:rPr lang="en-US" sz="6400" dirty="0">
                <a:latin typeface="Helvetica Neue" panose="02000503000000020004" pitchFamily="2" charset="0"/>
                <a:ea typeface="Helvetica Neue" panose="02000503000000020004" pitchFamily="2" charset="0"/>
                <a:cs typeface="Helvetica Neue" panose="02000503000000020004" pitchFamily="2" charset="0"/>
              </a:rPr>
              <a:t>What steps must CTE take to improve the learning experience and outcomes for all students? </a:t>
            </a:r>
          </a:p>
          <a:p>
            <a:pPr>
              <a:lnSpc>
                <a:spcPct val="120000"/>
              </a:lnSpc>
              <a:spcBef>
                <a:spcPts val="600"/>
              </a:spcBef>
              <a:spcAft>
                <a:spcPts val="600"/>
              </a:spcAft>
            </a:pPr>
            <a:r>
              <a:rPr lang="en-US" sz="6800" dirty="0">
                <a:latin typeface="Helvetica Neue" panose="02000503000000020004" pitchFamily="2" charset="0"/>
                <a:ea typeface="Helvetica Neue" panose="02000503000000020004" pitchFamily="2" charset="0"/>
                <a:cs typeface="Helvetica Neue" panose="02000503000000020004" pitchFamily="2" charset="0"/>
              </a:rPr>
              <a:t>Additional themes in digital editions include:</a:t>
            </a:r>
          </a:p>
          <a:p>
            <a:pPr lvl="1">
              <a:lnSpc>
                <a:spcPct val="120000"/>
              </a:lnSpc>
              <a:spcBef>
                <a:spcPts val="600"/>
              </a:spcBef>
              <a:spcAft>
                <a:spcPts val="600"/>
              </a:spcAft>
            </a:pPr>
            <a:r>
              <a:rPr lang="en-US" sz="6400" dirty="0">
                <a:latin typeface="Helvetica Neue" panose="02000503000000020004" pitchFamily="2" charset="0"/>
                <a:ea typeface="Helvetica Neue" panose="02000503000000020004" pitchFamily="2" charset="0"/>
                <a:cs typeface="Helvetica Neue" panose="02000503000000020004" pitchFamily="2" charset="0"/>
              </a:rPr>
              <a:t>Teachers Inspire</a:t>
            </a:r>
          </a:p>
          <a:p>
            <a:pPr lvl="1">
              <a:lnSpc>
                <a:spcPct val="120000"/>
              </a:lnSpc>
              <a:spcBef>
                <a:spcPts val="600"/>
              </a:spcBef>
              <a:spcAft>
                <a:spcPts val="600"/>
              </a:spcAft>
            </a:pPr>
            <a:r>
              <a:rPr lang="en-US" sz="6400" dirty="0">
                <a:latin typeface="Helvetica Neue" panose="02000503000000020004" pitchFamily="2" charset="0"/>
                <a:ea typeface="Helvetica Neue" panose="02000503000000020004" pitchFamily="2" charset="0"/>
                <a:cs typeface="Helvetica Neue" panose="02000503000000020004" pitchFamily="2" charset="0"/>
              </a:rPr>
              <a:t>Tech Evolves</a:t>
            </a:r>
          </a:p>
          <a:p>
            <a:pPr lvl="1">
              <a:lnSpc>
                <a:spcPct val="120000"/>
              </a:lnSpc>
              <a:spcBef>
                <a:spcPts val="600"/>
              </a:spcBef>
              <a:spcAft>
                <a:spcPts val="600"/>
              </a:spcAft>
            </a:pPr>
            <a:r>
              <a:rPr lang="en-US" sz="6400" dirty="0">
                <a:latin typeface="Helvetica Neue" panose="02000503000000020004" pitchFamily="2" charset="0"/>
                <a:ea typeface="Helvetica Neue" panose="02000503000000020004" pitchFamily="2" charset="0"/>
                <a:cs typeface="Helvetica Neue" panose="02000503000000020004" pitchFamily="2" charset="0"/>
              </a:rPr>
              <a:t>Students Lead</a:t>
            </a:r>
          </a:p>
          <a:p>
            <a:pPr lvl="1">
              <a:lnSpc>
                <a:spcPct val="120000"/>
              </a:lnSpc>
              <a:spcBef>
                <a:spcPts val="600"/>
              </a:spcBef>
              <a:spcAft>
                <a:spcPts val="600"/>
              </a:spcAft>
            </a:pPr>
            <a:r>
              <a:rPr lang="en-US" sz="6400" dirty="0">
                <a:latin typeface="Helvetica Neue" panose="02000503000000020004" pitchFamily="2" charset="0"/>
                <a:ea typeface="Helvetica Neue" panose="02000503000000020004" pitchFamily="2" charset="0"/>
                <a:cs typeface="Helvetica Neue" panose="02000503000000020004" pitchFamily="2" charset="0"/>
              </a:rPr>
              <a:t>CTE Connects</a:t>
            </a:r>
          </a:p>
          <a:p>
            <a:endParaRPr lang="en-US" dirty="0"/>
          </a:p>
          <a:p>
            <a:pPr marL="342900" lvl="0" indent="-342900" algn="l" rtl="0">
              <a:lnSpc>
                <a:spcPct val="110000"/>
              </a:lnSpc>
              <a:spcBef>
                <a:spcPts val="800"/>
              </a:spcBef>
              <a:spcAft>
                <a:spcPts val="800"/>
              </a:spcAft>
              <a:buClr>
                <a:schemeClr val="dk1"/>
              </a:buClr>
              <a:buSzPts val="2000"/>
              <a:buChar char="•"/>
            </a:pPr>
            <a:endParaRPr lang="en-US" sz="2000" dirty="0">
              <a:latin typeface="Helvetica Neue"/>
              <a:ea typeface="Helvetica Neue"/>
              <a:cs typeface="Helvetica Neue"/>
              <a:sym typeface="Helvetica Neue"/>
            </a:endParaRPr>
          </a:p>
          <a:p>
            <a:pPr marL="0" lvl="0" indent="0" algn="l" rtl="0">
              <a:spcBef>
                <a:spcPts val="1140"/>
              </a:spcBef>
              <a:spcAft>
                <a:spcPts val="0"/>
              </a:spcAft>
              <a:buClr>
                <a:srgbClr val="0068B2"/>
              </a:buClr>
              <a:buSzPts val="2200"/>
              <a:buFont typeface="Arial"/>
              <a:buNone/>
            </a:pPr>
            <a:endParaRPr sz="2200" dirty="0">
              <a:latin typeface="Calibri"/>
              <a:ea typeface="Calibri"/>
              <a:cs typeface="Calibri"/>
              <a:sym typeface="Calibri"/>
            </a:endParaRPr>
          </a:p>
          <a:p>
            <a:pPr marL="342900" lvl="0" indent="-342900" algn="l" rtl="0">
              <a:spcBef>
                <a:spcPts val="440"/>
              </a:spcBef>
              <a:spcAft>
                <a:spcPts val="0"/>
              </a:spcAft>
              <a:buClr>
                <a:srgbClr val="0068B2"/>
              </a:buClr>
              <a:buSzPts val="2200"/>
              <a:buFont typeface="Noto Sans Symbols"/>
              <a:buNone/>
            </a:pPr>
            <a:endParaRPr sz="2200" dirty="0">
              <a:solidFill>
                <a:schemeClr val="lt1"/>
              </a:solidFill>
              <a:latin typeface="Calibri"/>
              <a:ea typeface="Calibri"/>
              <a:cs typeface="Calibri"/>
              <a:sym typeface="Calibri"/>
            </a:endParaRPr>
          </a:p>
        </p:txBody>
      </p:sp>
      <p:pic>
        <p:nvPicPr>
          <p:cNvPr id="3" name="Picture 2" descr="Timeline&#10;&#10;Description automatically generated">
            <a:extLst>
              <a:ext uri="{FF2B5EF4-FFF2-40B4-BE49-F238E27FC236}">
                <a16:creationId xmlns:a16="http://schemas.microsoft.com/office/drawing/2014/main" id="{DC5D5BF7-6759-D044-A8A1-7A48530BBB20}"/>
              </a:ext>
            </a:extLst>
          </p:cNvPr>
          <p:cNvPicPr>
            <a:picLocks noChangeAspect="1"/>
          </p:cNvPicPr>
          <p:nvPr/>
        </p:nvPicPr>
        <p:blipFill>
          <a:blip r:embed="rId3"/>
          <a:stretch>
            <a:fillRect/>
          </a:stretch>
        </p:blipFill>
        <p:spPr>
          <a:xfrm>
            <a:off x="236365" y="1664961"/>
            <a:ext cx="2937374" cy="3931920"/>
          </a:xfrm>
          <a:prstGeom prst="rect">
            <a:avLst/>
          </a:prstGeom>
        </p:spPr>
      </p:pic>
    </p:spTree>
    <p:extLst>
      <p:ext uri="{BB962C8B-B14F-4D97-AF65-F5344CB8AC3E}">
        <p14:creationId xmlns:p14="http://schemas.microsoft.com/office/powerpoint/2010/main" val="171988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2300453" y="183046"/>
            <a:ext cx="5469095"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2200" b="1" dirty="0">
                <a:solidFill>
                  <a:schemeClr val="bg1"/>
                </a:solidFill>
                <a:latin typeface="Helvetica Neue"/>
                <a:ea typeface="Helvetica Neue"/>
                <a:cs typeface="Helvetica Neue"/>
                <a:sym typeface="Helvetica Neue"/>
              </a:rPr>
              <a:t>ACTE’s IAED Webinar Series</a:t>
            </a:r>
            <a:br>
              <a:rPr lang="en-US" sz="2200" b="1" dirty="0">
                <a:solidFill>
                  <a:schemeClr val="bg1"/>
                </a:solidFill>
                <a:latin typeface="Helvetica Neue"/>
                <a:ea typeface="Helvetica Neue"/>
                <a:cs typeface="Helvetica Neue"/>
                <a:sym typeface="Helvetica Neue"/>
              </a:rPr>
            </a:br>
            <a:r>
              <a:rPr lang="en-US" sz="2200" b="1" dirty="0">
                <a:solidFill>
                  <a:schemeClr val="bg1"/>
                </a:solidFill>
                <a:latin typeface="Helvetica Neue"/>
                <a:ea typeface="Helvetica Neue"/>
                <a:cs typeface="Helvetica Neue"/>
                <a:sym typeface="Helvetica Neue"/>
              </a:rPr>
              <a:t>acteonline/webinars</a:t>
            </a:r>
            <a:endParaRPr sz="2200" b="1" dirty="0">
              <a:solidFill>
                <a:schemeClr val="bg1"/>
              </a:solidFill>
              <a:latin typeface="Helvetica Neue"/>
              <a:ea typeface="Helvetica Neue"/>
              <a:cs typeface="Helvetica Neue"/>
              <a:sym typeface="Helvetica Neue"/>
            </a:endParaRPr>
          </a:p>
        </p:txBody>
      </p:sp>
      <p:sp>
        <p:nvSpPr>
          <p:cNvPr id="300" name="Google Shape;300;p18"/>
          <p:cNvSpPr txBox="1"/>
          <p:nvPr/>
        </p:nvSpPr>
        <p:spPr>
          <a:xfrm>
            <a:off x="3016040" y="1472721"/>
            <a:ext cx="5973099" cy="3328463"/>
          </a:xfrm>
          <a:prstGeom prst="rect">
            <a:avLst/>
          </a:prstGeom>
          <a:noFill/>
          <a:ln>
            <a:noFill/>
          </a:ln>
        </p:spPr>
        <p:txBody>
          <a:bodyPr spcFirstLastPara="1" wrap="square" lIns="91425" tIns="45700" rIns="91425" bIns="45700" anchor="t" anchorCtr="0">
            <a:noAutofit/>
          </a:bodyPr>
          <a:lstStyle/>
          <a:p>
            <a:pPr marL="285750" marR="0" lvl="0" indent="-285750">
              <a:lnSpc>
                <a:spcPct val="107000"/>
              </a:lnSpc>
              <a:spcBef>
                <a:spcPts val="1100"/>
              </a:spcBef>
              <a:spcAft>
                <a:spcPts val="1100"/>
              </a:spcAft>
              <a:buFont typeface="Arial" panose="020B0604020202020204" pitchFamily="34" charset="0"/>
              <a:buChar char="•"/>
            </a:pPr>
            <a:r>
              <a:rPr lang="en-US" sz="1500" dirty="0">
                <a:latin typeface="Helvetica Neue" panose="02000503000000020004" pitchFamily="2" charset="0"/>
                <a:ea typeface="Helvetica Neue" panose="02000503000000020004" pitchFamily="2" charset="0"/>
                <a:cs typeface="Helvetica Neue" panose="02000503000000020004" pitchFamily="2" charset="0"/>
              </a:rPr>
              <a:t>Empowering Girls and Women in CTE, </a:t>
            </a:r>
            <a:r>
              <a:rPr lang="en-US" sz="1500" b="1" dirty="0">
                <a:latin typeface="Helvetica Neue" panose="02000503000000020004" pitchFamily="2" charset="0"/>
                <a:ea typeface="Helvetica Neue" panose="02000503000000020004" pitchFamily="2" charset="0"/>
                <a:cs typeface="Helvetica Neue" panose="02000503000000020004" pitchFamily="2" charset="0"/>
              </a:rPr>
              <a:t>July 13, 4:00 p.m. ET</a:t>
            </a:r>
          </a:p>
          <a:p>
            <a:pPr marL="285750" marR="0" lvl="0" indent="-285750">
              <a:lnSpc>
                <a:spcPct val="107000"/>
              </a:lnSpc>
              <a:spcBef>
                <a:spcPts val="1100"/>
              </a:spcBef>
              <a:spcAft>
                <a:spcPts val="1100"/>
              </a:spcAft>
              <a:buFont typeface="Arial" panose="020B0604020202020204" pitchFamily="34" charset="0"/>
              <a:buChar char="•"/>
            </a:pPr>
            <a:r>
              <a:rPr lang="en-US" sz="1500" dirty="0">
                <a:latin typeface="Helvetica Neue" panose="02000503000000020004" pitchFamily="2" charset="0"/>
                <a:ea typeface="Helvetica Neue" panose="02000503000000020004" pitchFamily="2" charset="0"/>
                <a:cs typeface="Helvetica Neue" panose="02000503000000020004" pitchFamily="2" charset="0"/>
              </a:rPr>
              <a:t>Ensuring Your Classroom is Providing Equity for All CTE Students, </a:t>
            </a:r>
            <a:r>
              <a:rPr lang="en-US" sz="1500" b="1" dirty="0">
                <a:latin typeface="Helvetica Neue" panose="02000503000000020004" pitchFamily="2" charset="0"/>
                <a:ea typeface="Helvetica Neue" panose="02000503000000020004" pitchFamily="2" charset="0"/>
                <a:cs typeface="Helvetica Neue" panose="02000503000000020004" pitchFamily="2" charset="0"/>
              </a:rPr>
              <a:t>Aug. 5, 2:00 p.m. ET</a:t>
            </a:r>
          </a:p>
          <a:p>
            <a:pPr marL="285750" indent="-285750">
              <a:lnSpc>
                <a:spcPct val="107000"/>
              </a:lnSpc>
              <a:spcBef>
                <a:spcPts val="1100"/>
              </a:spcBef>
              <a:spcAft>
                <a:spcPts val="1100"/>
              </a:spcAft>
              <a:buFont typeface="Arial" panose="020B0604020202020204" pitchFamily="34" charset="0"/>
              <a:buChar char="•"/>
            </a:pP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Making CTE Classrooms More Inclusive for LGBTQ+ Students (</a:t>
            </a:r>
            <a:r>
              <a:rPr lang="en-US" sz="1600" b="1" dirty="0">
                <a:effectLst/>
                <a:latin typeface="Helvetica Neue" panose="02000503000000020004" pitchFamily="2" charset="0"/>
                <a:ea typeface="Helvetica Neue" panose="02000503000000020004" pitchFamily="2" charset="0"/>
                <a:cs typeface="Helvetica Neue" panose="02000503000000020004" pitchFamily="2" charset="0"/>
              </a:rPr>
              <a:t>TBD in September</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500" b="1" dirty="0">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nSpc>
                <a:spcPct val="107000"/>
              </a:lnSpc>
              <a:spcBef>
                <a:spcPts val="1100"/>
              </a:spcBef>
              <a:spcAft>
                <a:spcPts val="1100"/>
              </a:spcAft>
              <a:buFont typeface="Arial" panose="020B0604020202020204" pitchFamily="34" charset="0"/>
              <a:buChar char="•"/>
            </a:pPr>
            <a:r>
              <a:rPr lang="en-US" sz="1500" dirty="0">
                <a:latin typeface="Helvetica Neue" panose="02000503000000020004" pitchFamily="2" charset="0"/>
                <a:ea typeface="Helvetica Neue" panose="02000503000000020004" pitchFamily="2" charset="0"/>
                <a:cs typeface="Helvetica Neue" panose="02000503000000020004" pitchFamily="2" charset="0"/>
              </a:rPr>
              <a:t>Part 2: Confronting Isms in the Classroom, </a:t>
            </a:r>
            <a:r>
              <a:rPr lang="en-US" sz="1500" b="1" dirty="0">
                <a:latin typeface="Helvetica Neue" panose="02000503000000020004" pitchFamily="2" charset="0"/>
                <a:ea typeface="Helvetica Neue" panose="02000503000000020004" pitchFamily="2" charset="0"/>
                <a:cs typeface="Helvetica Neue" panose="02000503000000020004" pitchFamily="2" charset="0"/>
              </a:rPr>
              <a:t>Oct. 5, 2:00 p.m. ET</a:t>
            </a:r>
          </a:p>
          <a:p>
            <a:pPr marR="0" lvl="0">
              <a:lnSpc>
                <a:spcPct val="107000"/>
              </a:lnSpc>
              <a:spcBef>
                <a:spcPts val="600"/>
              </a:spcBef>
              <a:spcAft>
                <a:spcPts val="600"/>
              </a:spcAft>
            </a:pPr>
            <a:endParaRPr lang="en-US" sz="1500" b="1" dirty="0">
              <a:latin typeface="Helvetica Neue" panose="02000503000000020004" pitchFamily="2" charset="0"/>
              <a:ea typeface="Helvetica Neue" panose="02000503000000020004" pitchFamily="2" charset="0"/>
              <a:cs typeface="Helvetica Neue" panose="02000503000000020004" pitchFamily="2" charset="0"/>
            </a:endParaRPr>
          </a:p>
          <a:p>
            <a:pPr marR="0" lvl="0" algn="ctr">
              <a:lnSpc>
                <a:spcPct val="107000"/>
              </a:lnSpc>
              <a:spcBef>
                <a:spcPts val="600"/>
              </a:spcBef>
              <a:spcAft>
                <a:spcPts val="600"/>
              </a:spcAft>
            </a:pPr>
            <a:r>
              <a:rPr lang="en-US" sz="1500" i="1" dirty="0">
                <a:latin typeface="Helvetica Neue" panose="02000503000000020004" pitchFamily="2" charset="0"/>
                <a:ea typeface="Helvetica Neue" panose="02000503000000020004" pitchFamily="2" charset="0"/>
                <a:cs typeface="Helvetica Neue" panose="02000503000000020004" pitchFamily="2" charset="0"/>
              </a:rPr>
              <a:t>For archived IAED webinars to view on-demand, visit acteonline.org/webinars/iaed-webinars</a:t>
            </a:r>
          </a:p>
        </p:txBody>
      </p:sp>
      <p:pic>
        <p:nvPicPr>
          <p:cNvPr id="4" name="Picture 3" descr="Logo, company name&#10;&#10;Description automatically generated">
            <a:extLst>
              <a:ext uri="{FF2B5EF4-FFF2-40B4-BE49-F238E27FC236}">
                <a16:creationId xmlns:a16="http://schemas.microsoft.com/office/drawing/2014/main" id="{D2C79042-F4E2-2941-8786-73E1869FE0A5}"/>
              </a:ext>
            </a:extLst>
          </p:cNvPr>
          <p:cNvPicPr>
            <a:picLocks noChangeAspect="1"/>
          </p:cNvPicPr>
          <p:nvPr/>
        </p:nvPicPr>
        <p:blipFill>
          <a:blip r:embed="rId3"/>
          <a:stretch>
            <a:fillRect/>
          </a:stretch>
        </p:blipFill>
        <p:spPr>
          <a:xfrm>
            <a:off x="154861" y="1602327"/>
            <a:ext cx="2814369" cy="1371600"/>
          </a:xfrm>
          <a:prstGeom prst="rect">
            <a:avLst/>
          </a:prstGeom>
        </p:spPr>
      </p:pic>
      <p:sp>
        <p:nvSpPr>
          <p:cNvPr id="2" name="TextBox 1">
            <a:extLst>
              <a:ext uri="{FF2B5EF4-FFF2-40B4-BE49-F238E27FC236}">
                <a16:creationId xmlns:a16="http://schemas.microsoft.com/office/drawing/2014/main" id="{2B3043B6-D553-4327-999F-64EB0E201D29}"/>
              </a:ext>
            </a:extLst>
          </p:cNvPr>
          <p:cNvSpPr txBox="1"/>
          <p:nvPr/>
        </p:nvSpPr>
        <p:spPr>
          <a:xfrm>
            <a:off x="201671" y="3240723"/>
            <a:ext cx="2767559" cy="229569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ACTE created a webinar series on Inclusion, Access, Equity and Diversity (IAED) to identify IAED best practices and topics of discussion. Don’t miss content at the forefront of IAED in CTE and plan to attend this series of webinars today!</a:t>
            </a:r>
          </a:p>
        </p:txBody>
      </p:sp>
    </p:spTree>
    <p:extLst>
      <p:ext uri="{BB962C8B-B14F-4D97-AF65-F5344CB8AC3E}">
        <p14:creationId xmlns:p14="http://schemas.microsoft.com/office/powerpoint/2010/main" val="60495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774936" y="293520"/>
            <a:ext cx="7211409" cy="655638"/>
          </a:xfrm>
          <a:prstGeom prst="rect">
            <a:avLst/>
          </a:prstGeom>
          <a:noFill/>
          <a:ln>
            <a:noFill/>
          </a:ln>
        </p:spPr>
        <p:txBody>
          <a:bodyPr spcFirstLastPara="1" wrap="square" lIns="91425" tIns="45700" rIns="91425" bIns="45700" anchor="ctr" anchorCtr="0">
            <a:normAutofit fontScale="90000"/>
          </a:bodyPr>
          <a:lstStyle/>
          <a:p>
            <a:pPr algn="ctr">
              <a:spcBef>
                <a:spcPts val="0"/>
              </a:spcBef>
              <a:spcAft>
                <a:spcPts val="0"/>
              </a:spcAft>
            </a:pPr>
            <a:r>
              <a:rPr lang="en-US" sz="2000" b="1" dirty="0">
                <a:solidFill>
                  <a:schemeClr val="bg1"/>
                </a:solidFill>
                <a:latin typeface="Helvetica Neue"/>
                <a:ea typeface="Helvetica Neue"/>
                <a:cs typeface="Helvetica Neue"/>
                <a:sym typeface="Helvetica Neue"/>
              </a:rPr>
              <a:t>ACTE Inclusion, Access, Equity &amp; Diversity Mentorship Program</a:t>
            </a:r>
            <a:br>
              <a:rPr lang="en-US" sz="1800" b="1" dirty="0">
                <a:solidFill>
                  <a:schemeClr val="bg1"/>
                </a:solidFill>
                <a:latin typeface="Helvetica Neue"/>
                <a:ea typeface="Helvetica Neue"/>
                <a:cs typeface="Helvetica Neue"/>
                <a:sym typeface="Helvetica Neue"/>
              </a:rPr>
            </a:br>
            <a:r>
              <a:rPr lang="en-US" sz="1800" b="1" i="1" dirty="0">
                <a:solidFill>
                  <a:schemeClr val="bg1"/>
                </a:solidFill>
                <a:latin typeface="Helvetica Neue"/>
                <a:ea typeface="Helvetica Neue"/>
                <a:cs typeface="Helvetica Neue"/>
                <a:sym typeface="Helvetica Neue"/>
              </a:rPr>
              <a:t>acteonline.org/iaed/iaed-mentorship-program</a:t>
            </a:r>
            <a:br>
              <a:rPr lang="en-US" sz="1800" dirty="0"/>
            </a:br>
            <a:endParaRPr sz="1800" b="1" dirty="0">
              <a:solidFill>
                <a:schemeClr val="bg1"/>
              </a:solidFill>
              <a:latin typeface="Helvetica Neue"/>
              <a:ea typeface="Helvetica Neue"/>
              <a:cs typeface="Helvetica Neue"/>
              <a:sym typeface="Helvetica Neue"/>
            </a:endParaRPr>
          </a:p>
        </p:txBody>
      </p:sp>
      <p:sp>
        <p:nvSpPr>
          <p:cNvPr id="300" name="Google Shape;300;p18"/>
          <p:cNvSpPr txBox="1"/>
          <p:nvPr/>
        </p:nvSpPr>
        <p:spPr>
          <a:xfrm>
            <a:off x="2962415" y="1618173"/>
            <a:ext cx="5902888" cy="3951532"/>
          </a:xfrm>
          <a:prstGeom prst="rect">
            <a:avLst/>
          </a:prstGeom>
          <a:noFill/>
          <a:ln>
            <a:noFill/>
          </a:ln>
        </p:spPr>
        <p:txBody>
          <a:bodyPr spcFirstLastPara="1" wrap="square" lIns="91425" tIns="45700" rIns="91425" bIns="45700" anchor="t" anchorCtr="0">
            <a:noAutofit/>
          </a:bodyPr>
          <a:lstStyle/>
          <a:p>
            <a:pPr marL="285750" indent="-285750">
              <a:spcBef>
                <a:spcPts val="400"/>
              </a:spcBef>
              <a:spcAft>
                <a:spcPts val="4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Professional development opportunities to help cultivate diverse &amp; inclusive CTE work environments </a:t>
            </a:r>
          </a:p>
          <a:p>
            <a:pPr marL="285750" indent="-285750">
              <a:spcBef>
                <a:spcPts val="400"/>
              </a:spcBef>
              <a:spcAft>
                <a:spcPts val="4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Demonstrate your commitment to IAED by intentionally mentoring people who are not like yourself</a:t>
            </a:r>
          </a:p>
          <a:p>
            <a:pPr marL="285750" indent="-285750">
              <a:spcBef>
                <a:spcPts val="400"/>
              </a:spcBef>
              <a:spcAft>
                <a:spcPts val="4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Become a more empathetic leader</a:t>
            </a:r>
          </a:p>
          <a:p>
            <a:pPr marL="285750" indent="-285750">
              <a:spcBef>
                <a:spcPts val="400"/>
              </a:spcBef>
              <a:spcAft>
                <a:spcPts val="400"/>
              </a:spcAft>
              <a:buFont typeface="Arial" panose="020B0604020202020204" pitchFamily="34" charset="0"/>
              <a:buChar char="•"/>
            </a:pPr>
            <a:r>
              <a:rPr lang="en-US" sz="1700" dirty="0">
                <a:latin typeface="Helvetica Neue"/>
                <a:ea typeface="Helvetica Neue" panose="02000503000000020004" pitchFamily="2" charset="0"/>
                <a:cs typeface="Helvetica Neue" panose="02000503000000020004" pitchFamily="2" charset="0"/>
              </a:rPr>
              <a:t>Application period: </a:t>
            </a:r>
            <a:r>
              <a:rPr lang="en-US" sz="1700" b="1" dirty="0">
                <a:latin typeface="Helvetica Neue"/>
                <a:ea typeface="Helvetica Neue" panose="02000503000000020004" pitchFamily="2" charset="0"/>
                <a:cs typeface="Helvetica Neue" panose="02000503000000020004" pitchFamily="2" charset="0"/>
              </a:rPr>
              <a:t>Aug. 1</a:t>
            </a:r>
            <a:r>
              <a:rPr lang="en-US" sz="1700" dirty="0">
                <a:latin typeface="Helvetica Neue"/>
                <a:ea typeface="Helvetica Neue" panose="02000503000000020004" pitchFamily="2" charset="0"/>
                <a:cs typeface="Helvetica Neue" panose="02000503000000020004" pitchFamily="2" charset="0"/>
              </a:rPr>
              <a:t>-</a:t>
            </a:r>
            <a:r>
              <a:rPr lang="en-US" sz="1700" b="1" dirty="0">
                <a:latin typeface="Helvetica Neue"/>
                <a:ea typeface="Helvetica Neue" panose="02000503000000020004" pitchFamily="2" charset="0"/>
                <a:cs typeface="Helvetica Neue" panose="02000503000000020004" pitchFamily="2" charset="0"/>
              </a:rPr>
              <a:t>Sept. 30</a:t>
            </a:r>
            <a:endParaRPr lang="en-US" sz="1700" b="1"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400"/>
              </a:spcBef>
              <a:spcAft>
                <a:spcPts val="400"/>
              </a:spcAft>
            </a:pPr>
            <a:endParaRPr lang="en-US" sz="1700"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400"/>
              </a:spcBef>
              <a:spcAft>
                <a:spcPts val="400"/>
              </a:spcAft>
              <a:buFont typeface="Arial" panose="020B0604020202020204" pitchFamily="34" charset="0"/>
              <a:buChar char="•"/>
            </a:pPr>
            <a:r>
              <a:rPr lang="en-US" sz="1700" dirty="0">
                <a:latin typeface="Helvetica Neue" panose="02000503000000020004" pitchFamily="2" charset="0"/>
                <a:ea typeface="Helvetica Neue" panose="02000503000000020004" pitchFamily="2" charset="0"/>
                <a:cs typeface="Helvetica Neue" panose="02000503000000020004" pitchFamily="2" charset="0"/>
              </a:rPr>
              <a:t>ACTE’s IAED Mentorship Program is also looking for mentors! </a:t>
            </a:r>
          </a:p>
          <a:p>
            <a:pPr marL="285750" indent="-285750">
              <a:spcBef>
                <a:spcPts val="400"/>
              </a:spcBef>
              <a:spcAft>
                <a:spcPts val="400"/>
              </a:spcAft>
              <a:buFont typeface="Arial" panose="020B0604020202020204" pitchFamily="34" charset="0"/>
              <a:buChar char="•"/>
            </a:pPr>
            <a:r>
              <a:rPr lang="en-US" sz="1700" dirty="0">
                <a:latin typeface="Helvetica Neue"/>
                <a:ea typeface="Helvetica Neue" panose="02000503000000020004" pitchFamily="2" charset="0"/>
                <a:cs typeface="Helvetica Neue" panose="02000503000000020004" pitchFamily="2" charset="0"/>
              </a:rPr>
              <a:t>Application period:</a:t>
            </a:r>
            <a:r>
              <a:rPr lang="en-US" sz="1700" b="1" dirty="0">
                <a:latin typeface="Helvetica Neue"/>
                <a:ea typeface="Helvetica Neue" panose="02000503000000020004" pitchFamily="2" charset="0"/>
                <a:cs typeface="Helvetica Neue" panose="02000503000000020004" pitchFamily="2" charset="0"/>
              </a:rPr>
              <a:t> June 1-Aug. 31</a:t>
            </a:r>
            <a:endParaRPr lang="en-US" sz="1700" b="1"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pic>
        <p:nvPicPr>
          <p:cNvPr id="3" name="Picture 2">
            <a:extLst>
              <a:ext uri="{FF2B5EF4-FFF2-40B4-BE49-F238E27FC236}">
                <a16:creationId xmlns:a16="http://schemas.microsoft.com/office/drawing/2014/main" id="{70D01C58-D238-3949-B01C-D9388D2AB319}"/>
              </a:ext>
            </a:extLst>
          </p:cNvPr>
          <p:cNvPicPr>
            <a:picLocks noChangeAspect="1"/>
          </p:cNvPicPr>
          <p:nvPr/>
        </p:nvPicPr>
        <p:blipFill>
          <a:blip r:embed="rId3"/>
          <a:stretch>
            <a:fillRect/>
          </a:stretch>
        </p:blipFill>
        <p:spPr>
          <a:xfrm>
            <a:off x="278697" y="1618173"/>
            <a:ext cx="2540000" cy="1905000"/>
          </a:xfrm>
          <a:prstGeom prst="rect">
            <a:avLst/>
          </a:prstGeom>
        </p:spPr>
      </p:pic>
    </p:spTree>
    <p:extLst>
      <p:ext uri="{BB962C8B-B14F-4D97-AF65-F5344CB8AC3E}">
        <p14:creationId xmlns:p14="http://schemas.microsoft.com/office/powerpoint/2010/main" val="299637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A5EC97CF-FDBB-6A40-B370-29E0E2A3D1AF}"/>
              </a:ext>
            </a:extLst>
          </p:cNvPr>
          <p:cNvPicPr>
            <a:picLocks noChangeAspect="1"/>
          </p:cNvPicPr>
          <p:nvPr/>
        </p:nvPicPr>
        <p:blipFill>
          <a:blip r:embed="rId3"/>
          <a:stretch>
            <a:fillRect/>
          </a:stretch>
        </p:blipFill>
        <p:spPr>
          <a:xfrm>
            <a:off x="110834" y="2148840"/>
            <a:ext cx="8922331" cy="2560320"/>
          </a:xfrm>
          <a:prstGeom prst="rect">
            <a:avLst/>
          </a:prstGeom>
        </p:spPr>
      </p:pic>
      <p:sp>
        <p:nvSpPr>
          <p:cNvPr id="9" name="Google Shape;410;p32">
            <a:extLst>
              <a:ext uri="{FF2B5EF4-FFF2-40B4-BE49-F238E27FC236}">
                <a16:creationId xmlns:a16="http://schemas.microsoft.com/office/drawing/2014/main" id="{EE4ED096-52C1-EF45-AFB4-9FC5795BA88D}"/>
              </a:ext>
            </a:extLst>
          </p:cNvPr>
          <p:cNvSpPr txBox="1">
            <a:spLocks noGrp="1"/>
          </p:cNvSpPr>
          <p:nvPr>
            <p:ph type="title"/>
          </p:nvPr>
        </p:nvSpPr>
        <p:spPr>
          <a:xfrm>
            <a:off x="1767955" y="-25443"/>
            <a:ext cx="5226201" cy="111097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100" b="1" dirty="0">
                <a:solidFill>
                  <a:schemeClr val="bg1"/>
                </a:solidFill>
                <a:latin typeface="Helvetica Neue"/>
                <a:ea typeface="Helvetica Neue"/>
                <a:cs typeface="Helvetica Neue"/>
                <a:sym typeface="Helvetica Neue"/>
              </a:rPr>
              <a:t>IAED Mentorship Program</a:t>
            </a:r>
            <a:br>
              <a:rPr lang="en-US" sz="1550" b="1" i="1" dirty="0">
                <a:solidFill>
                  <a:schemeClr val="bg1"/>
                </a:solidFill>
                <a:latin typeface="Helvetica Neue"/>
                <a:ea typeface="Helvetica Neue"/>
                <a:cs typeface="Helvetica Neue"/>
                <a:sym typeface="Helvetica Neue"/>
              </a:rPr>
            </a:br>
            <a:r>
              <a:rPr lang="en-US" sz="1550" b="1" i="1" dirty="0">
                <a:solidFill>
                  <a:schemeClr val="bg1"/>
                </a:solidFill>
                <a:latin typeface="Helvetica Neue"/>
                <a:ea typeface="Helvetica Neue"/>
                <a:cs typeface="Helvetica Neue"/>
                <a:sym typeface="Helvetica Neue"/>
              </a:rPr>
              <a:t>acteonline.org/iaed/iaed-mentorship-program</a:t>
            </a:r>
            <a:endParaRPr sz="1550" b="1" i="1"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1353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32"/>
          <p:cNvSpPr txBox="1">
            <a:spLocks noGrp="1"/>
          </p:cNvSpPr>
          <p:nvPr>
            <p:ph type="title"/>
          </p:nvPr>
        </p:nvSpPr>
        <p:spPr>
          <a:xfrm>
            <a:off x="1767955" y="-25443"/>
            <a:ext cx="5226201" cy="111097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100" b="1" dirty="0">
                <a:solidFill>
                  <a:schemeClr val="bg1"/>
                </a:solidFill>
                <a:latin typeface="Helvetica Neue"/>
                <a:ea typeface="Helvetica Neue"/>
                <a:cs typeface="Helvetica Neue"/>
                <a:sym typeface="Helvetica Neue"/>
              </a:rPr>
              <a:t>IAED Mentorship Program</a:t>
            </a:r>
            <a:br>
              <a:rPr lang="en-US" sz="1550" b="1" i="1" dirty="0">
                <a:solidFill>
                  <a:schemeClr val="bg1"/>
                </a:solidFill>
                <a:latin typeface="Helvetica Neue"/>
                <a:ea typeface="Helvetica Neue"/>
                <a:cs typeface="Helvetica Neue"/>
                <a:sym typeface="Helvetica Neue"/>
              </a:rPr>
            </a:br>
            <a:r>
              <a:rPr lang="en-US" sz="1550" b="1" i="1" dirty="0">
                <a:solidFill>
                  <a:schemeClr val="bg1"/>
                </a:solidFill>
                <a:latin typeface="Helvetica Neue"/>
                <a:ea typeface="Helvetica Neue"/>
                <a:cs typeface="Helvetica Neue"/>
                <a:sym typeface="Helvetica Neue"/>
              </a:rPr>
              <a:t>acteonline.org/iaed/iaed-mentorship-program</a:t>
            </a:r>
            <a:endParaRPr sz="1550" b="1" i="1" dirty="0">
              <a:solidFill>
                <a:schemeClr val="bg1"/>
              </a:solidFill>
              <a:latin typeface="Helvetica Neue"/>
              <a:ea typeface="Helvetica Neue"/>
              <a:cs typeface="Helvetica Neue"/>
              <a:sym typeface="Helvetica Neue"/>
            </a:endParaRPr>
          </a:p>
        </p:txBody>
      </p:sp>
      <p:pic>
        <p:nvPicPr>
          <p:cNvPr id="3" name="Picture 2" descr="Diagram&#10;&#10;Description automatically generated">
            <a:extLst>
              <a:ext uri="{FF2B5EF4-FFF2-40B4-BE49-F238E27FC236}">
                <a16:creationId xmlns:a16="http://schemas.microsoft.com/office/drawing/2014/main" id="{FED179E3-7585-9542-9345-6DCC45EF9473}"/>
              </a:ext>
            </a:extLst>
          </p:cNvPr>
          <p:cNvPicPr>
            <a:picLocks noChangeAspect="1"/>
          </p:cNvPicPr>
          <p:nvPr/>
        </p:nvPicPr>
        <p:blipFill>
          <a:blip r:embed="rId3"/>
          <a:stretch>
            <a:fillRect/>
          </a:stretch>
        </p:blipFill>
        <p:spPr>
          <a:xfrm>
            <a:off x="1138770" y="966953"/>
            <a:ext cx="6866459" cy="5303520"/>
          </a:xfrm>
          <a:prstGeom prst="rect">
            <a:avLst/>
          </a:prstGeom>
        </p:spPr>
      </p:pic>
    </p:spTree>
    <p:extLst>
      <p:ext uri="{BB962C8B-B14F-4D97-AF65-F5344CB8AC3E}">
        <p14:creationId xmlns:p14="http://schemas.microsoft.com/office/powerpoint/2010/main" val="191009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32"/>
          <p:cNvSpPr txBox="1">
            <a:spLocks noGrp="1"/>
          </p:cNvSpPr>
          <p:nvPr>
            <p:ph type="title"/>
          </p:nvPr>
        </p:nvSpPr>
        <p:spPr>
          <a:xfrm>
            <a:off x="1767955" y="-25443"/>
            <a:ext cx="5226201" cy="111097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100" b="1" dirty="0">
                <a:solidFill>
                  <a:schemeClr val="bg1"/>
                </a:solidFill>
                <a:latin typeface="Helvetica Neue"/>
                <a:ea typeface="Helvetica Neue"/>
                <a:cs typeface="Helvetica Neue"/>
                <a:sym typeface="Helvetica Neue"/>
              </a:rPr>
              <a:t>IAED Mentorship Program</a:t>
            </a:r>
            <a:br>
              <a:rPr lang="en-US" sz="1550" b="1" i="1" dirty="0">
                <a:solidFill>
                  <a:schemeClr val="bg1"/>
                </a:solidFill>
                <a:latin typeface="Helvetica Neue"/>
                <a:ea typeface="Helvetica Neue"/>
                <a:cs typeface="Helvetica Neue"/>
                <a:sym typeface="Helvetica Neue"/>
              </a:rPr>
            </a:br>
            <a:r>
              <a:rPr lang="en-US" sz="1550" b="1" i="1" dirty="0">
                <a:solidFill>
                  <a:schemeClr val="bg1"/>
                </a:solidFill>
                <a:latin typeface="Helvetica Neue"/>
                <a:ea typeface="Helvetica Neue"/>
                <a:cs typeface="Helvetica Neue"/>
                <a:sym typeface="Helvetica Neue"/>
              </a:rPr>
              <a:t>acteonline.org/iaed/iaed-mentorship-program</a:t>
            </a:r>
            <a:endParaRPr sz="1550" b="1" i="1" dirty="0">
              <a:solidFill>
                <a:schemeClr val="bg1"/>
              </a:solidFill>
              <a:latin typeface="Helvetica Neue"/>
              <a:ea typeface="Helvetica Neue"/>
              <a:cs typeface="Helvetica Neue"/>
              <a:sym typeface="Helvetica Neue"/>
            </a:endParaRPr>
          </a:p>
        </p:txBody>
      </p:sp>
      <p:pic>
        <p:nvPicPr>
          <p:cNvPr id="4" name="Picture 3" descr="A picture containing graphical user interface&#10;&#10;Description automatically generated">
            <a:extLst>
              <a:ext uri="{FF2B5EF4-FFF2-40B4-BE49-F238E27FC236}">
                <a16:creationId xmlns:a16="http://schemas.microsoft.com/office/drawing/2014/main" id="{1FEDBD73-645A-F949-B04C-72B8DCF4D253}"/>
              </a:ext>
            </a:extLst>
          </p:cNvPr>
          <p:cNvPicPr>
            <a:picLocks noChangeAspect="1"/>
          </p:cNvPicPr>
          <p:nvPr/>
        </p:nvPicPr>
        <p:blipFill>
          <a:blip r:embed="rId3"/>
          <a:stretch>
            <a:fillRect/>
          </a:stretch>
        </p:blipFill>
        <p:spPr>
          <a:xfrm>
            <a:off x="1138770" y="935421"/>
            <a:ext cx="6866459" cy="5303520"/>
          </a:xfrm>
          <a:prstGeom prst="rect">
            <a:avLst/>
          </a:prstGeom>
        </p:spPr>
      </p:pic>
    </p:spTree>
    <p:extLst>
      <p:ext uri="{BB962C8B-B14F-4D97-AF65-F5344CB8AC3E}">
        <p14:creationId xmlns:p14="http://schemas.microsoft.com/office/powerpoint/2010/main" val="2784134127"/>
      </p:ext>
    </p:extLst>
  </p:cSld>
  <p:clrMapOvr>
    <a:masterClrMapping/>
  </p:clrMapOvr>
</p:sld>
</file>

<file path=ppt/theme/theme1.xml><?xml version="1.0" encoding="utf-8"?>
<a:theme xmlns:a="http://schemas.openxmlformats.org/drawingml/2006/main" name="NPS19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93E671157D044E95F0162E28733D58" ma:contentTypeVersion="10" ma:contentTypeDescription="Create a new document." ma:contentTypeScope="" ma:versionID="3a520047c8c88836e80a43fa1ffa8dc6">
  <xsd:schema xmlns:xsd="http://www.w3.org/2001/XMLSchema" xmlns:xs="http://www.w3.org/2001/XMLSchema" xmlns:p="http://schemas.microsoft.com/office/2006/metadata/properties" xmlns:ns2="8a36f93f-62a5-4d8f-8acb-f5a620604acb" targetNamespace="http://schemas.microsoft.com/office/2006/metadata/properties" ma:root="true" ma:fieldsID="e50d164c50116fce223fc4689faaf379" ns2:_="">
    <xsd:import namespace="8a36f93f-62a5-4d8f-8acb-f5a620604a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6f93f-62a5-4d8f-8acb-f5a620604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2B452-BB37-4D98-A55C-BF6FFA65692B}">
  <ds:schemaRefs>
    <ds:schemaRef ds:uri="http://schemas.microsoft.com/sharepoint/v3/contenttype/forms"/>
  </ds:schemaRefs>
</ds:datastoreItem>
</file>

<file path=customXml/itemProps2.xml><?xml version="1.0" encoding="utf-8"?>
<ds:datastoreItem xmlns:ds="http://schemas.openxmlformats.org/officeDocument/2006/customXml" ds:itemID="{E3481871-20BF-4C17-8410-7E7112F0DD1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11D915-6D76-42A0-B71D-E60112968F09}">
  <ds:schemaRefs>
    <ds:schemaRef ds:uri="8a36f93f-62a5-4d8f-8acb-f5a620604a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NPS19 TEMPLATE</Template>
  <TotalTime>287</TotalTime>
  <Words>373</Words>
  <Application>Microsoft Macintosh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Frutiger LT Std 55 Roman</vt:lpstr>
      <vt:lpstr>Frutiger LT Std 65 Bold</vt:lpstr>
      <vt:lpstr>Helvetica Neue</vt:lpstr>
      <vt:lpstr>Noto Sans Symbols</vt:lpstr>
      <vt:lpstr>NPS19 TEMPLATE</vt:lpstr>
      <vt:lpstr>ACTE Inclusion, Access, Equity &amp; Diversity Advisory Group acteonline.org/iaed</vt:lpstr>
      <vt:lpstr>2021-22 Techniques Editorial Themes Focus on IAED in CTE acteonline.org/techniques </vt:lpstr>
      <vt:lpstr>ACTE’s IAED Webinar Series acteonline/webinars</vt:lpstr>
      <vt:lpstr>ACTE Inclusion, Access, Equity &amp; Diversity Mentorship Program acteonline.org/iaed/iaed-mentorship-program </vt:lpstr>
      <vt:lpstr>IAED Mentorship Program acteonline.org/iaed/iaed-mentorship-program</vt:lpstr>
      <vt:lpstr>IAED Mentorship Program acteonline.org/iaed/iaed-mentorship-program</vt:lpstr>
      <vt:lpstr>IAED Mentorship Program acteonline.org/iaed/iaed-mentorship-program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O'Brien</dc:creator>
  <cp:lastModifiedBy>Julia O'Brien</cp:lastModifiedBy>
  <cp:revision>37</cp:revision>
  <dcterms:created xsi:type="dcterms:W3CDTF">2019-05-28T23:59:57Z</dcterms:created>
  <dcterms:modified xsi:type="dcterms:W3CDTF">2021-06-01T18:09:17Z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0x0101007693E671157D044E95F0162E28733D58</vt:lpwstr>
  </property>
</Properties>
</file>