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8" r:id="rId2"/>
    <p:sldId id="259" r:id="rId3"/>
    <p:sldId id="260" r:id="rId4"/>
    <p:sldId id="261" r:id="rId5"/>
    <p:sldId id="263" r:id="rId6"/>
    <p:sldId id="264" r:id="rId7"/>
    <p:sldId id="262" r:id="rId8"/>
    <p:sldId id="265" r:id="rId9"/>
    <p:sldId id="266" r:id="rId10"/>
    <p:sldId id="268"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Kmiotek" initials="MK"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22" d="100"/>
          <a:sy n="122" d="100"/>
        </p:scale>
        <p:origin x="-10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8T15:01:20.547" idx="1">
    <p:pos x="10" y="10"/>
    <p:text/>
    <p:extLst>
      <p:ext uri="{C676402C-5697-4E1C-873F-D02D1690AC5C}">
        <p15:threadingInfo xmlns:p15="http://schemas.microsoft.com/office/powerpoint/2012/main" timeZoneBias="300"/>
      </p:ext>
    </p:extLst>
  </p:cm>
  <p:cm authorId="1" dt="2021-02-08T15:01:30.130" idx="2">
    <p:pos x="106" y="106"/>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09T09:56:51.736" idx="3">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656C-8DF2-4810-849B-EC8B11BFB64A}"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68FAC-D380-488E-ACE8-B8542B3BE10F}" type="slidenum">
              <a:rPr lang="en-US" smtClean="0"/>
              <a:t>‹#›</a:t>
            </a:fld>
            <a:endParaRPr lang="en-US"/>
          </a:p>
        </p:txBody>
      </p:sp>
    </p:spTree>
    <p:extLst>
      <p:ext uri="{BB962C8B-B14F-4D97-AF65-F5344CB8AC3E}">
        <p14:creationId xmlns:p14="http://schemas.microsoft.com/office/powerpoint/2010/main" val="18407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B895B59-44F0-8343-8273-4B2644477429}" type="slidenum">
              <a:rPr kumimoji="0" lang="en-US" sz="1200" b="0" i="0" u="none" strike="noStrike" kern="1200" cap="none" spc="0" normalizeH="0" baseline="0" noProof="0" smtClean="0">
                <a:ln>
                  <a:noFill/>
                </a:ln>
                <a:solidFill>
                  <a:prstClr val="black"/>
                </a:solidFill>
                <a:effectLst/>
                <a:uLnTx/>
                <a:uFillTx/>
                <a:latin typeface="Arial" pitchFamily="5" charset="0"/>
                <a:ea typeface="ＭＳ Ｐゴシック" pitchFamily="5" charset="-128"/>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itchFamily="5" charset="0"/>
              <a:ea typeface="ＭＳ Ｐゴシック" pitchFamily="5" charset="-128"/>
            </a:endParaRPr>
          </a:p>
        </p:txBody>
      </p:sp>
    </p:spTree>
    <p:extLst>
      <p:ext uri="{BB962C8B-B14F-4D97-AF65-F5344CB8AC3E}">
        <p14:creationId xmlns:p14="http://schemas.microsoft.com/office/powerpoint/2010/main" val="210652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2E740A-E10B-284B-8447-DA12ACDC56C3}" type="datetime1">
              <a:rPr lang="en-US"/>
              <a:pPr>
                <a:defRPr/>
              </a:pPr>
              <a:t>2/17/2021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622F156-82CC-784B-BB4B-DD23A3FE798B}" type="slidenum">
              <a:rPr lang="en-US"/>
              <a:pPr>
                <a:defRPr/>
              </a:pPr>
              <a:t>‹#›</a:t>
            </a:fld>
            <a:endParaRPr lang="en-US" dirty="0"/>
          </a:p>
        </p:txBody>
      </p:sp>
    </p:spTree>
    <p:extLst>
      <p:ext uri="{BB962C8B-B14F-4D97-AF65-F5344CB8AC3E}">
        <p14:creationId xmlns:p14="http://schemas.microsoft.com/office/powerpoint/2010/main" val="218382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DEB5F0-33EA-C34F-AA3E-0954A4611D9F}" type="datetime1">
              <a:rPr lang="en-US"/>
              <a:pPr>
                <a:defRPr/>
              </a:pPr>
              <a:t>2/17/2021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6425297-BC18-DA43-9665-F7A3CBBF255B}" type="slidenum">
              <a:rPr lang="en-US"/>
              <a:pPr>
                <a:defRPr/>
              </a:pPr>
              <a:t>‹#›</a:t>
            </a:fld>
            <a:endParaRPr lang="en-US" dirty="0"/>
          </a:p>
        </p:txBody>
      </p:sp>
    </p:spTree>
    <p:extLst>
      <p:ext uri="{BB962C8B-B14F-4D97-AF65-F5344CB8AC3E}">
        <p14:creationId xmlns:p14="http://schemas.microsoft.com/office/powerpoint/2010/main" val="165487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8C911A-EBD0-E240-8DA6-CC291AA36092}" type="datetime1">
              <a:rPr lang="en-US"/>
              <a:pPr>
                <a:defRPr/>
              </a:pPr>
              <a:t>2/17/2021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FA20EC3-8C3D-1C43-9AE1-AC663A307448}" type="slidenum">
              <a:rPr lang="en-US"/>
              <a:pPr>
                <a:defRPr/>
              </a:pPr>
              <a:t>‹#›</a:t>
            </a:fld>
            <a:endParaRPr lang="en-US" dirty="0"/>
          </a:p>
        </p:txBody>
      </p:sp>
    </p:spTree>
    <p:extLst>
      <p:ext uri="{BB962C8B-B14F-4D97-AF65-F5344CB8AC3E}">
        <p14:creationId xmlns:p14="http://schemas.microsoft.com/office/powerpoint/2010/main" val="176100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 Single Line Headin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325562"/>
          </a:xfrm>
        </p:spPr>
        <p:txBody>
          <a:bodyPr>
            <a:noAutofit/>
          </a:bodyPr>
          <a:lstStyle>
            <a:lvl1pPr>
              <a:lnSpc>
                <a:spcPct val="80000"/>
              </a:lnSpc>
              <a:defRPr sz="6000" b="0" i="1">
                <a:solidFill>
                  <a:schemeClr val="tx1"/>
                </a:solidFill>
                <a:latin typeface="Georgia" panose="02040502050405020303" pitchFamily="18" charset="0"/>
                <a:ea typeface="Tahoma" panose="020B0604030504040204" pitchFamily="34" charset="0"/>
                <a:cs typeface="Tahoma" panose="020B0604030504040204" pitchFamily="34" charset="0"/>
              </a:defRPr>
            </a:lvl1pPr>
          </a:lstStyle>
          <a:p>
            <a:r>
              <a:rPr lang="en-GB" dirty="0"/>
              <a:t>Click to edit</a:t>
            </a:r>
          </a:p>
        </p:txBody>
      </p:sp>
      <p:sp>
        <p:nvSpPr>
          <p:cNvPr id="9" name="Content Placeholder 8"/>
          <p:cNvSpPr>
            <a:spLocks noGrp="1"/>
          </p:cNvSpPr>
          <p:nvPr>
            <p:ph sz="quarter" idx="12"/>
          </p:nvPr>
        </p:nvSpPr>
        <p:spPr>
          <a:xfrm>
            <a:off x="609600" y="2438401"/>
            <a:ext cx="10972800" cy="3687763"/>
          </a:xfrm>
        </p:spPr>
        <p:txBody>
          <a:bodyPr/>
          <a:lstStyle>
            <a:lvl1pPr>
              <a:defRPr sz="2400">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10198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198721-72CC-DE45-9BFD-F2552BF021EF}" type="datetime1">
              <a:rPr lang="en-US"/>
              <a:pPr>
                <a:defRPr/>
              </a:pPr>
              <a:t>2/17/2021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A70C134-C7DB-044E-80B0-5CAE148AC9C5}" type="slidenum">
              <a:rPr lang="en-US"/>
              <a:pPr>
                <a:defRPr/>
              </a:pPr>
              <a:t>‹#›</a:t>
            </a:fld>
            <a:endParaRPr lang="en-US" dirty="0"/>
          </a:p>
        </p:txBody>
      </p:sp>
    </p:spTree>
    <p:extLst>
      <p:ext uri="{BB962C8B-B14F-4D97-AF65-F5344CB8AC3E}">
        <p14:creationId xmlns:p14="http://schemas.microsoft.com/office/powerpoint/2010/main" val="85531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8E4D0C9-F9EF-334B-889A-F4F197C52FE0}" type="datetime1">
              <a:rPr lang="en-US"/>
              <a:pPr>
                <a:defRPr/>
              </a:pPr>
              <a:t>2/17/2021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8755CE-4341-1C49-9E76-4126BAF291EA}" type="slidenum">
              <a:rPr lang="en-US"/>
              <a:pPr>
                <a:defRPr/>
              </a:pPr>
              <a:t>‹#›</a:t>
            </a:fld>
            <a:endParaRPr lang="en-US" dirty="0"/>
          </a:p>
        </p:txBody>
      </p:sp>
    </p:spTree>
    <p:extLst>
      <p:ext uri="{BB962C8B-B14F-4D97-AF65-F5344CB8AC3E}">
        <p14:creationId xmlns:p14="http://schemas.microsoft.com/office/powerpoint/2010/main" val="65038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4052DF7-B593-3544-8E42-91B12B9D0244}" type="datetime1">
              <a:rPr lang="en-US"/>
              <a:pPr>
                <a:defRPr/>
              </a:pPr>
              <a:t>2/17/2021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3B17BEC-D08E-354B-963C-3A23E812DE4C}" type="slidenum">
              <a:rPr lang="en-US"/>
              <a:pPr>
                <a:defRPr/>
              </a:pPr>
              <a:t>‹#›</a:t>
            </a:fld>
            <a:endParaRPr lang="en-US" dirty="0"/>
          </a:p>
        </p:txBody>
      </p:sp>
    </p:spTree>
    <p:extLst>
      <p:ext uri="{BB962C8B-B14F-4D97-AF65-F5344CB8AC3E}">
        <p14:creationId xmlns:p14="http://schemas.microsoft.com/office/powerpoint/2010/main" val="352990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CAB92A-5DB3-2E4E-9BAB-9807DB255EFC}" type="datetime1">
              <a:rPr lang="en-US"/>
              <a:pPr>
                <a:defRPr/>
              </a:pPr>
              <a:t>2/17/2021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663D050-34FD-5348-8165-81EA679305E5}" type="slidenum">
              <a:rPr lang="en-US"/>
              <a:pPr>
                <a:defRPr/>
              </a:pPr>
              <a:t>‹#›</a:t>
            </a:fld>
            <a:endParaRPr lang="en-US" dirty="0"/>
          </a:p>
        </p:txBody>
      </p:sp>
    </p:spTree>
    <p:extLst>
      <p:ext uri="{BB962C8B-B14F-4D97-AF65-F5344CB8AC3E}">
        <p14:creationId xmlns:p14="http://schemas.microsoft.com/office/powerpoint/2010/main" val="915462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7B99BBB-E381-7A48-8AA6-13B4A5325BCA}" type="datetime1">
              <a:rPr lang="en-US"/>
              <a:pPr>
                <a:defRPr/>
              </a:pPr>
              <a:t>2/17/2021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8B95BBE-F81B-7440-A5A9-9CB23EBFB412}" type="slidenum">
              <a:rPr lang="en-US"/>
              <a:pPr>
                <a:defRPr/>
              </a:pPr>
              <a:t>‹#›</a:t>
            </a:fld>
            <a:endParaRPr lang="en-US" dirty="0"/>
          </a:p>
        </p:txBody>
      </p:sp>
    </p:spTree>
    <p:extLst>
      <p:ext uri="{BB962C8B-B14F-4D97-AF65-F5344CB8AC3E}">
        <p14:creationId xmlns:p14="http://schemas.microsoft.com/office/powerpoint/2010/main" val="18487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9933A9-C9D6-1B43-BB95-4E516E79B39B}" type="datetime1">
              <a:rPr lang="en-US"/>
              <a:pPr>
                <a:defRPr/>
              </a:pPr>
              <a:t>2/17/2021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0F645B5-9C39-8B44-AA3D-BF8370616D84}" type="slidenum">
              <a:rPr lang="en-US"/>
              <a:pPr>
                <a:defRPr/>
              </a:pPr>
              <a:t>‹#›</a:t>
            </a:fld>
            <a:endParaRPr lang="en-US" dirty="0"/>
          </a:p>
        </p:txBody>
      </p:sp>
    </p:spTree>
    <p:extLst>
      <p:ext uri="{BB962C8B-B14F-4D97-AF65-F5344CB8AC3E}">
        <p14:creationId xmlns:p14="http://schemas.microsoft.com/office/powerpoint/2010/main" val="60439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13B049C-586C-EC4A-B684-0597294CFE5F}" type="datetime1">
              <a:rPr lang="en-US"/>
              <a:pPr>
                <a:defRPr/>
              </a:pPr>
              <a:t>2/17/2021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E75B610-F947-CC40-BBDF-7CF26935E1C5}" type="slidenum">
              <a:rPr lang="en-US"/>
              <a:pPr>
                <a:defRPr/>
              </a:pPr>
              <a:t>‹#›</a:t>
            </a:fld>
            <a:endParaRPr lang="en-US" dirty="0"/>
          </a:p>
        </p:txBody>
      </p:sp>
    </p:spTree>
    <p:extLst>
      <p:ext uri="{BB962C8B-B14F-4D97-AF65-F5344CB8AC3E}">
        <p14:creationId xmlns:p14="http://schemas.microsoft.com/office/powerpoint/2010/main" val="66882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260297-A46A-8349-86DD-224EC910A1BE}" type="datetime1">
              <a:rPr lang="en-US"/>
              <a:pPr>
                <a:defRPr/>
              </a:pPr>
              <a:t>2/17/2021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ED2D918-B073-F64F-B10E-093BA43DE79B}" type="slidenum">
              <a:rPr lang="en-US"/>
              <a:pPr>
                <a:defRPr/>
              </a:pPr>
              <a:t>‹#›</a:t>
            </a:fld>
            <a:endParaRPr lang="en-US" dirty="0"/>
          </a:p>
        </p:txBody>
      </p:sp>
    </p:spTree>
    <p:extLst>
      <p:ext uri="{BB962C8B-B14F-4D97-AF65-F5344CB8AC3E}">
        <p14:creationId xmlns:p14="http://schemas.microsoft.com/office/powerpoint/2010/main" val="170495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08564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28" name="Text Placeholder 2"/>
          <p:cNvSpPr>
            <a:spLocks noGrp="1"/>
          </p:cNvSpPr>
          <p:nvPr>
            <p:ph type="body" idx="1"/>
          </p:nvPr>
        </p:nvSpPr>
        <p:spPr bwMode="auto">
          <a:xfrm>
            <a:off x="609600" y="2228645"/>
            <a:ext cx="10972800" cy="3897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75414"/>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mn-lt"/>
                <a:ea typeface="+mn-ea"/>
                <a:cs typeface="+mn-cs"/>
              </a:defRPr>
            </a:lvl1pPr>
          </a:lstStyle>
          <a:p>
            <a:pPr>
              <a:defRPr/>
            </a:pPr>
            <a:fld id="{99F0988C-A2D4-0749-9AA0-983688153D55}" type="datetime1">
              <a:rPr lang="en-US"/>
              <a:pPr>
                <a:defRPr/>
              </a:pPr>
              <a:t>2/17/2021</a:t>
            </a:fld>
            <a:endParaRPr lang="en-US" dirty="0"/>
          </a:p>
        </p:txBody>
      </p:sp>
      <p:sp>
        <p:nvSpPr>
          <p:cNvPr id="5" name="Footer Placeholder 4"/>
          <p:cNvSpPr>
            <a:spLocks noGrp="1"/>
          </p:cNvSpPr>
          <p:nvPr>
            <p:ph type="ftr" sz="quarter" idx="3"/>
          </p:nvPr>
        </p:nvSpPr>
        <p:spPr>
          <a:xfrm>
            <a:off x="4165600" y="6475414"/>
            <a:ext cx="38608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rgbClr val="FFFFFF"/>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475414"/>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ea typeface="+mn-ea"/>
                <a:cs typeface="+mn-cs"/>
              </a:defRPr>
            </a:lvl1pPr>
          </a:lstStyle>
          <a:p>
            <a:pPr>
              <a:defRPr/>
            </a:pPr>
            <a:fld id="{63AD136B-E1EB-5D47-A3E4-51948CE2B4A7}" type="slidenum">
              <a:rPr lang="en-US" smtClean="0"/>
              <a:pPr>
                <a:defRPr/>
              </a:pPr>
              <a:t>‹#›</a:t>
            </a:fld>
            <a:endParaRPr lang="en-US" dirty="0"/>
          </a:p>
        </p:txBody>
      </p:sp>
      <p:pic>
        <p:nvPicPr>
          <p:cNvPr id="13" name="Picture 12" descr="ACTE ppt top.jpg"/>
          <p:cNvPicPr>
            <a:picLocks noChangeAspect="1"/>
          </p:cNvPicPr>
          <p:nvPr userDrawn="1"/>
        </p:nvPicPr>
        <p:blipFill>
          <a:blip r:embed="rId14"/>
          <a:stretch>
            <a:fillRect/>
          </a:stretch>
        </p:blipFill>
        <p:spPr>
          <a:xfrm>
            <a:off x="0" y="0"/>
            <a:ext cx="12192000" cy="952500"/>
          </a:xfrm>
          <a:prstGeom prst="rect">
            <a:avLst/>
          </a:prstGeom>
        </p:spPr>
      </p:pic>
      <p:pic>
        <p:nvPicPr>
          <p:cNvPr id="16" name="Picture 15" descr="ACTE ppt bottom.jpg"/>
          <p:cNvPicPr>
            <a:picLocks noChangeAspect="1"/>
          </p:cNvPicPr>
          <p:nvPr userDrawn="1"/>
        </p:nvPicPr>
        <p:blipFill>
          <a:blip r:embed="rId15"/>
          <a:srcRect t="18182" b="9091"/>
          <a:stretch>
            <a:fillRect/>
          </a:stretch>
        </p:blipFill>
        <p:spPr>
          <a:xfrm>
            <a:off x="0" y="6266855"/>
            <a:ext cx="12192000" cy="609604"/>
          </a:xfrm>
          <a:prstGeom prst="rect">
            <a:avLst/>
          </a:prstGeom>
        </p:spPr>
      </p:pic>
    </p:spTree>
    <p:extLst>
      <p:ext uri="{BB962C8B-B14F-4D97-AF65-F5344CB8AC3E}">
        <p14:creationId xmlns:p14="http://schemas.microsoft.com/office/powerpoint/2010/main" val="2104811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1" fontAlgn="base" hangingPunct="1">
        <a:spcBef>
          <a:spcPct val="0"/>
        </a:spcBef>
        <a:spcAft>
          <a:spcPct val="0"/>
        </a:spcAft>
        <a:defRPr sz="4400" kern="1200">
          <a:solidFill>
            <a:srgbClr val="000000"/>
          </a:solidFill>
          <a:latin typeface="Frutiger LT Std 65 Bold"/>
          <a:ea typeface="ＭＳ Ｐゴシック" pitchFamily="5" charset="-128"/>
          <a:cs typeface="Frutiger LT Std 65 Bold"/>
        </a:defRPr>
      </a:lvl1pPr>
      <a:lvl2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2pPr>
      <a:lvl3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3pPr>
      <a:lvl4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4pPr>
      <a:lvl5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5pPr>
      <a:lvl6pPr marL="4572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6pPr>
      <a:lvl7pPr marL="9144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7pPr>
      <a:lvl8pPr marL="13716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8pPr>
      <a:lvl9pPr marL="18288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9pPr>
    </p:titleStyle>
    <p:body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hyperlink" Target="mailto:mkmiotek@acteonline.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rEVc0PKmFPg?feature=oembed" TargetMode="Externa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acteonline.org/wp-content/uploads/2018/10/HighQualityCTEFramework2018.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acte.secure-platform.com/a/page/awards/stat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1960460" y="652945"/>
            <a:ext cx="8271080" cy="1838325"/>
          </a:xfrm>
        </p:spPr>
        <p:txBody>
          <a:bodyPr/>
          <a:lstStyle/>
          <a:p>
            <a:pPr algn="ctr">
              <a:spcBef>
                <a:spcPts val="600"/>
              </a:spcBef>
              <a:spcAft>
                <a:spcPts val="600"/>
              </a:spcAft>
            </a:pPr>
            <a:r>
              <a:rPr lang="en-US" sz="3200" b="1" dirty="0">
                <a:solidFill>
                  <a:schemeClr val="accent1">
                    <a:lumMod val="75000"/>
                  </a:schemeClr>
                </a:solidFill>
                <a:latin typeface="Helvetica" pitchFamily="2" charset="0"/>
                <a:cs typeface="Arial" panose="020B0604020202020204" pitchFamily="34" charset="0"/>
              </a:rPr>
              <a:t>ACTE’s National Awards Program</a:t>
            </a:r>
            <a:br>
              <a:rPr lang="en-US" sz="3200" b="1" dirty="0">
                <a:solidFill>
                  <a:schemeClr val="accent1">
                    <a:lumMod val="75000"/>
                  </a:schemeClr>
                </a:solidFill>
                <a:latin typeface="Helvetica" pitchFamily="2" charset="0"/>
                <a:cs typeface="Arial" panose="020B0604020202020204" pitchFamily="34" charset="0"/>
              </a:rPr>
            </a:br>
            <a:r>
              <a:rPr lang="en-US" sz="2200" dirty="0">
                <a:solidFill>
                  <a:schemeClr val="accent1">
                    <a:lumMod val="75000"/>
                  </a:schemeClr>
                </a:solidFill>
                <a:latin typeface="Helvetica" pitchFamily="2" charset="0"/>
                <a:cs typeface="Arial" panose="020B0604020202020204" pitchFamily="34" charset="0"/>
              </a:rPr>
              <a:t>Megan Kmiotek, Director of Leadership &amp; Awards</a:t>
            </a:r>
          </a:p>
        </p:txBody>
      </p:sp>
      <p:pic>
        <p:nvPicPr>
          <p:cNvPr id="3" name="Picture 2">
            <a:extLst>
              <a:ext uri="{FF2B5EF4-FFF2-40B4-BE49-F238E27FC236}">
                <a16:creationId xmlns:a16="http://schemas.microsoft.com/office/drawing/2014/main" xmlns="" id="{45BB45FA-C4F0-44AB-9022-D1E6C3A36207}"/>
              </a:ext>
            </a:extLst>
          </p:cNvPr>
          <p:cNvPicPr>
            <a:picLocks noChangeAspect="1"/>
          </p:cNvPicPr>
          <p:nvPr/>
        </p:nvPicPr>
        <p:blipFill>
          <a:blip r:embed="rId3"/>
          <a:stretch>
            <a:fillRect/>
          </a:stretch>
        </p:blipFill>
        <p:spPr>
          <a:xfrm>
            <a:off x="1173480" y="2304904"/>
            <a:ext cx="9845040" cy="3900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 Heart CTE Promo 2">
            <a:hlinkClick r:id="" action="ppaction://media"/>
            <a:extLst>
              <a:ext uri="{FF2B5EF4-FFF2-40B4-BE49-F238E27FC236}">
                <a16:creationId xmlns:a16="http://schemas.microsoft.com/office/drawing/2014/main" xmlns="" id="{303652B1-2295-4ACD-A247-E2FFC6F322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7573" y="1139028"/>
            <a:ext cx="8996854" cy="5060731"/>
          </a:xfrm>
          <a:prstGeom prst="rect">
            <a:avLst/>
          </a:prstGeom>
        </p:spPr>
      </p:pic>
    </p:spTree>
    <p:extLst>
      <p:ext uri="{BB962C8B-B14F-4D97-AF65-F5344CB8AC3E}">
        <p14:creationId xmlns:p14="http://schemas.microsoft.com/office/powerpoint/2010/main" val="343773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8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842C0C-9164-431B-A713-3DBB79A00773}"/>
              </a:ext>
            </a:extLst>
          </p:cNvPr>
          <p:cNvSpPr txBox="1"/>
          <p:nvPr/>
        </p:nvSpPr>
        <p:spPr>
          <a:xfrm>
            <a:off x="4100512" y="2828835"/>
            <a:ext cx="3990975" cy="1200329"/>
          </a:xfrm>
          <a:prstGeom prst="rect">
            <a:avLst/>
          </a:prstGeom>
          <a:noFill/>
        </p:spPr>
        <p:txBody>
          <a:bodyPr wrap="square" rtlCol="0">
            <a:spAutoFit/>
          </a:bodyPr>
          <a:lstStyle/>
          <a:p>
            <a:r>
              <a:rPr lang="en-US" b="1" dirty="0"/>
              <a:t>Megan Kmiotek</a:t>
            </a:r>
            <a:br>
              <a:rPr lang="en-US" b="1" dirty="0"/>
            </a:br>
            <a:r>
              <a:rPr lang="en-US" dirty="0"/>
              <a:t>ACTE Director of Leadership &amp; Awards</a:t>
            </a:r>
          </a:p>
          <a:p>
            <a:r>
              <a:rPr lang="en-US" dirty="0"/>
              <a:t>Awards Committee, Staff Liaison</a:t>
            </a:r>
          </a:p>
          <a:p>
            <a:r>
              <a:rPr lang="en-US" dirty="0">
                <a:hlinkClick r:id="rId2"/>
              </a:rPr>
              <a:t>mkmiotek@acteonline.org</a:t>
            </a:r>
            <a:endParaRPr lang="en-US" dirty="0"/>
          </a:p>
        </p:txBody>
      </p:sp>
      <p:sp>
        <p:nvSpPr>
          <p:cNvPr id="5" name="Title 1">
            <a:extLst>
              <a:ext uri="{FF2B5EF4-FFF2-40B4-BE49-F238E27FC236}">
                <a16:creationId xmlns:a16="http://schemas.microsoft.com/office/drawing/2014/main" xmlns="" id="{5AD4A72C-83C8-4E49-994F-0F7A2301DEE0}"/>
              </a:ext>
            </a:extLst>
          </p:cNvPr>
          <p:cNvSpPr txBox="1">
            <a:spLocks/>
          </p:cNvSpPr>
          <p:nvPr/>
        </p:nvSpPr>
        <p:spPr bwMode="auto">
          <a:xfrm>
            <a:off x="333375" y="989013"/>
            <a:ext cx="8086725"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400" kern="1200">
                <a:solidFill>
                  <a:srgbClr val="000000"/>
                </a:solidFill>
                <a:latin typeface="Frutiger LT Std 65 Bold"/>
                <a:ea typeface="ＭＳ Ｐゴシック" pitchFamily="5" charset="-128"/>
                <a:cs typeface="Frutiger LT Std 65 Bold"/>
              </a:defRPr>
            </a:lvl1pPr>
            <a:lvl2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2pPr>
            <a:lvl3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3pPr>
            <a:lvl4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4pPr>
            <a:lvl5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5pPr>
            <a:lvl6pPr marL="4572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6pPr>
            <a:lvl7pPr marL="9144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7pPr>
            <a:lvl8pPr marL="13716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8pPr>
            <a:lvl9pPr marL="18288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9pPr>
          </a:lstStyle>
          <a:p>
            <a:r>
              <a:rPr lang="en-US" b="1" dirty="0">
                <a:solidFill>
                  <a:schemeClr val="tx2"/>
                </a:solidFill>
              </a:rPr>
              <a:t>Questions? Comments?</a:t>
            </a:r>
          </a:p>
        </p:txBody>
      </p:sp>
      <p:cxnSp>
        <p:nvCxnSpPr>
          <p:cNvPr id="6" name="Straight Connector 5">
            <a:extLst>
              <a:ext uri="{FF2B5EF4-FFF2-40B4-BE49-F238E27FC236}">
                <a16:creationId xmlns:a16="http://schemas.microsoft.com/office/drawing/2014/main" xmlns="" id="{EEA265F5-F2F6-4235-9FC3-D04721317A60}"/>
              </a:ext>
            </a:extLst>
          </p:cNvPr>
          <p:cNvCxnSpPr/>
          <p:nvPr/>
        </p:nvCxnSpPr>
        <p:spPr>
          <a:xfrm>
            <a:off x="433516" y="1852525"/>
            <a:ext cx="8839200" cy="0"/>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163513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I Heart CTE">
            <a:hlinkClick r:id="" action="ppaction://media"/>
            <a:extLst>
              <a:ext uri="{FF2B5EF4-FFF2-40B4-BE49-F238E27FC236}">
                <a16:creationId xmlns:a16="http://schemas.microsoft.com/office/drawing/2014/main" xmlns="" id="{7A6B304D-163E-4D2A-9C52-BE9D91611FD9}"/>
              </a:ext>
            </a:extLst>
          </p:cNvPr>
          <p:cNvPicPr>
            <a:picLocks noRot="1" noChangeAspect="1"/>
          </p:cNvPicPr>
          <p:nvPr>
            <a:videoFile r:link="rId1"/>
          </p:nvPr>
        </p:nvPicPr>
        <p:blipFill>
          <a:blip r:embed="rId3"/>
          <a:stretch>
            <a:fillRect/>
          </a:stretch>
        </p:blipFill>
        <p:spPr>
          <a:xfrm>
            <a:off x="1492453" y="979717"/>
            <a:ext cx="9207093" cy="5202008"/>
          </a:xfrm>
          <a:prstGeom prst="rect">
            <a:avLst/>
          </a:prstGeom>
        </p:spPr>
      </p:pic>
    </p:spTree>
    <p:extLst>
      <p:ext uri="{BB962C8B-B14F-4D97-AF65-F5344CB8AC3E}">
        <p14:creationId xmlns:p14="http://schemas.microsoft.com/office/powerpoint/2010/main" val="2447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8500380-9C8E-48EB-9E2D-B054C5DDB7B1}"/>
              </a:ext>
            </a:extLst>
          </p:cNvPr>
          <p:cNvSpPr>
            <a:spLocks noGrp="1"/>
          </p:cNvSpPr>
          <p:nvPr>
            <p:ph type="title"/>
          </p:nvPr>
        </p:nvSpPr>
        <p:spPr>
          <a:xfrm>
            <a:off x="609600" y="1085850"/>
            <a:ext cx="10972800" cy="1143000"/>
          </a:xfrm>
        </p:spPr>
        <p:txBody>
          <a:bodyPr>
            <a:normAutofit fontScale="90000"/>
          </a:bodyPr>
          <a:lstStyle/>
          <a:p>
            <a:r>
              <a:rPr lang="en-US" sz="6000" b="1" dirty="0">
                <a:solidFill>
                  <a:schemeClr val="tx2"/>
                </a:solidFill>
                <a:latin typeface="+mn-lt"/>
                <a:cs typeface="Palatino"/>
              </a:rPr>
              <a:t>ACTE Impact Awards</a:t>
            </a:r>
            <a:r>
              <a:rPr lang="en-US" sz="8000" b="1" dirty="0">
                <a:solidFill>
                  <a:schemeClr val="tx2"/>
                </a:solidFill>
                <a:latin typeface="+mn-lt"/>
                <a:cs typeface="Palatino"/>
              </a:rPr>
              <a:t/>
            </a:r>
            <a:br>
              <a:rPr lang="en-US" sz="8000" b="1" dirty="0">
                <a:solidFill>
                  <a:schemeClr val="tx2"/>
                </a:solidFill>
                <a:latin typeface="+mn-lt"/>
                <a:cs typeface="Palatino"/>
              </a:rPr>
            </a:br>
            <a:endParaRPr lang="en-US" dirty="0">
              <a:solidFill>
                <a:schemeClr val="tx2"/>
              </a:solidFill>
            </a:endParaRPr>
          </a:p>
        </p:txBody>
      </p:sp>
      <p:cxnSp>
        <p:nvCxnSpPr>
          <p:cNvPr id="5" name="Straight Connector 4">
            <a:extLst>
              <a:ext uri="{FF2B5EF4-FFF2-40B4-BE49-F238E27FC236}">
                <a16:creationId xmlns:a16="http://schemas.microsoft.com/office/drawing/2014/main" xmlns="" id="{AFAE6A46-56CD-49D0-9C50-0D989C5E6264}"/>
              </a:ext>
            </a:extLst>
          </p:cNvPr>
          <p:cNvCxnSpPr/>
          <p:nvPr/>
        </p:nvCxnSpPr>
        <p:spPr>
          <a:xfrm>
            <a:off x="676275" y="1859754"/>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xmlns="" id="{0E568B80-75F8-4D9F-BAA4-76E92A19FDD9}"/>
              </a:ext>
            </a:extLst>
          </p:cNvPr>
          <p:cNvSpPr>
            <a:spLocks noGrp="1"/>
          </p:cNvSpPr>
          <p:nvPr>
            <p:ph idx="1"/>
          </p:nvPr>
        </p:nvSpPr>
        <p:spPr>
          <a:xfrm>
            <a:off x="609600" y="2228850"/>
            <a:ext cx="10972800" cy="3897313"/>
          </a:xfrm>
        </p:spPr>
        <p:txBody>
          <a:bodyPr>
            <a:normAutofit/>
          </a:bodyPr>
          <a:lstStyle/>
          <a:p>
            <a:pPr marL="0" indent="0">
              <a:buNone/>
            </a:pPr>
            <a:r>
              <a:rPr lang="en-US" sz="2200" dirty="0">
                <a:solidFill>
                  <a:schemeClr val="tx2"/>
                </a:solidFill>
              </a:rPr>
              <a:t>The ACTE Impact Awards recognize groups and individuals from the education, business and industry communities who enhance career and technical education by contributing to the improvement, promotion, development and progress of CTE. Individuals or entities (from within or outside the field) that have contributed to the success and promotion of CTE, thereby positively impacting the image of CTE, are eligible recipients of these awards. There is no membership eligibility restriction for applicants.</a:t>
            </a:r>
          </a:p>
          <a:p>
            <a:endParaRPr lang="en-US" dirty="0"/>
          </a:p>
        </p:txBody>
      </p:sp>
      <p:sp>
        <p:nvSpPr>
          <p:cNvPr id="7" name="TextBox 6">
            <a:extLst>
              <a:ext uri="{FF2B5EF4-FFF2-40B4-BE49-F238E27FC236}">
                <a16:creationId xmlns:a16="http://schemas.microsoft.com/office/drawing/2014/main" xmlns="" id="{F1766EDC-DD04-4336-84BC-3A4D1D6C9B9A}"/>
              </a:ext>
            </a:extLst>
          </p:cNvPr>
          <p:cNvSpPr txBox="1"/>
          <p:nvPr/>
        </p:nvSpPr>
        <p:spPr>
          <a:xfrm>
            <a:off x="2486025" y="4603672"/>
            <a:ext cx="7219950" cy="1354217"/>
          </a:xfrm>
          <a:prstGeom prst="rect">
            <a:avLst/>
          </a:prstGeom>
          <a:noFill/>
        </p:spPr>
        <p:txBody>
          <a:bodyPr wrap="square" rtlCol="0">
            <a:spAutoFit/>
          </a:bodyPr>
          <a:lstStyle/>
          <a:p>
            <a:pPr marL="4572" algn="ctr">
              <a:spcBef>
                <a:spcPts val="1128"/>
              </a:spcBef>
              <a:spcAft>
                <a:spcPts val="1200"/>
              </a:spcAft>
            </a:pPr>
            <a:r>
              <a:rPr lang="en-US" altLang="en-US" u="sng" dirty="0">
                <a:solidFill>
                  <a:schemeClr val="tx2"/>
                </a:solidFill>
                <a:cs typeface="Palatino"/>
              </a:rPr>
              <a:t>There are two (2) Impact Awards</a:t>
            </a:r>
          </a:p>
          <a:p>
            <a:pPr marL="461772" lvl="1" algn="ctr"/>
            <a:r>
              <a:rPr lang="en-US" altLang="en-US" dirty="0">
                <a:solidFill>
                  <a:schemeClr val="tx2"/>
                </a:solidFill>
                <a:cs typeface="Palatino"/>
              </a:rPr>
              <a:t>The Business-Education Partnership Award</a:t>
            </a:r>
          </a:p>
          <a:p>
            <a:pPr marL="461772" lvl="1" algn="ctr"/>
            <a:r>
              <a:rPr lang="en-US" altLang="en-US" dirty="0">
                <a:solidFill>
                  <a:schemeClr val="tx2"/>
                </a:solidFill>
                <a:cs typeface="Palatino"/>
              </a:rPr>
              <a:t>ACTE Champion for CTE Award</a:t>
            </a:r>
          </a:p>
          <a:p>
            <a:endParaRPr lang="en-US" dirty="0"/>
          </a:p>
        </p:txBody>
      </p:sp>
    </p:spTree>
    <p:extLst>
      <p:ext uri="{BB962C8B-B14F-4D97-AF65-F5344CB8AC3E}">
        <p14:creationId xmlns:p14="http://schemas.microsoft.com/office/powerpoint/2010/main" val="12922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6ABBDB-7F38-429D-A424-3B82B538EB4D}"/>
              </a:ext>
            </a:extLst>
          </p:cNvPr>
          <p:cNvSpPr>
            <a:spLocks noGrp="1"/>
          </p:cNvSpPr>
          <p:nvPr>
            <p:ph type="title"/>
          </p:nvPr>
        </p:nvSpPr>
        <p:spPr/>
        <p:txBody>
          <a:bodyPr/>
          <a:lstStyle/>
          <a:p>
            <a:r>
              <a:rPr lang="en-US" sz="4400" b="1" dirty="0">
                <a:solidFill>
                  <a:schemeClr val="tx2"/>
                </a:solidFill>
                <a:latin typeface="+mn-lt"/>
                <a:cs typeface="Palatino"/>
              </a:rPr>
              <a:t>ACTE Excellence Awards</a:t>
            </a:r>
            <a:endParaRPr lang="en-US" dirty="0">
              <a:solidFill>
                <a:schemeClr val="tx2"/>
              </a:solidFill>
            </a:endParaRPr>
          </a:p>
        </p:txBody>
      </p:sp>
      <p:cxnSp>
        <p:nvCxnSpPr>
          <p:cNvPr id="4" name="Straight Connector 3">
            <a:extLst>
              <a:ext uri="{FF2B5EF4-FFF2-40B4-BE49-F238E27FC236}">
                <a16:creationId xmlns:a16="http://schemas.microsoft.com/office/drawing/2014/main" xmlns="" id="{D0BFB2FC-75FD-4CCD-97A6-85C0713872CE}"/>
              </a:ext>
            </a:extLst>
          </p:cNvPr>
          <p:cNvCxnSpPr/>
          <p:nvPr/>
        </p:nvCxnSpPr>
        <p:spPr>
          <a:xfrm>
            <a:off x="676275" y="2097879"/>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xmlns="" id="{1F78A3E3-DAAE-42BA-A217-A4007D7D6AF8}"/>
              </a:ext>
            </a:extLst>
          </p:cNvPr>
          <p:cNvSpPr>
            <a:spLocks noGrp="1"/>
          </p:cNvSpPr>
          <p:nvPr>
            <p:ph idx="1"/>
          </p:nvPr>
        </p:nvSpPr>
        <p:spPr>
          <a:xfrm>
            <a:off x="609600" y="2228850"/>
            <a:ext cx="10972800" cy="3897313"/>
          </a:xfrm>
        </p:spPr>
        <p:txBody>
          <a:bodyPr>
            <a:normAutofit fontScale="92500" lnSpcReduction="20000"/>
          </a:bodyPr>
          <a:lstStyle/>
          <a:p>
            <a:pPr marL="4572">
              <a:spcBef>
                <a:spcPts val="1128"/>
              </a:spcBef>
              <a:spcAft>
                <a:spcPts val="1200"/>
              </a:spcAft>
            </a:pPr>
            <a:r>
              <a:rPr lang="en-US" sz="2000" dirty="0">
                <a:solidFill>
                  <a:schemeClr val="tx2"/>
                </a:solidFill>
              </a:rPr>
              <a:t>The ACTE Excellence Awards recognize excellence and dedication within the field of career and technical education among ACTE members. </a:t>
            </a:r>
          </a:p>
          <a:p>
            <a:pPr marL="4572">
              <a:spcBef>
                <a:spcPts val="1128"/>
              </a:spcBef>
              <a:spcAft>
                <a:spcPts val="1200"/>
              </a:spcAft>
            </a:pPr>
            <a:r>
              <a:rPr lang="en-US" altLang="en-US" sz="2000" dirty="0">
                <a:solidFill>
                  <a:schemeClr val="tx2"/>
                </a:solidFill>
                <a:cs typeface="Palatino"/>
              </a:rPr>
              <a:t>There are eight (8) Excellence Awards:</a:t>
            </a:r>
          </a:p>
          <a:p>
            <a:pPr marL="804672" lvl="1" indent="-342900">
              <a:spcBef>
                <a:spcPts val="0"/>
              </a:spcBef>
              <a:buFont typeface="Arial" panose="020B0604020202020204" pitchFamily="34" charset="0"/>
              <a:buChar char="•"/>
            </a:pPr>
            <a:r>
              <a:rPr lang="en-US" altLang="en-US" dirty="0">
                <a:solidFill>
                  <a:schemeClr val="tx2"/>
                </a:solidFill>
                <a:cs typeface="Palatino"/>
              </a:rPr>
              <a:t>ACTE Teacher of the Year</a:t>
            </a:r>
          </a:p>
          <a:p>
            <a:pPr marL="804672" lvl="1" indent="-342900">
              <a:spcBef>
                <a:spcPts val="0"/>
              </a:spcBef>
              <a:buFont typeface="Arial" panose="020B0604020202020204" pitchFamily="34" charset="0"/>
              <a:buChar char="•"/>
            </a:pPr>
            <a:r>
              <a:rPr lang="en-US" altLang="en-US" dirty="0">
                <a:solidFill>
                  <a:schemeClr val="tx2"/>
                </a:solidFill>
                <a:cs typeface="Palatino"/>
              </a:rPr>
              <a:t>ACTE New  Teacher of the Year</a:t>
            </a:r>
          </a:p>
          <a:p>
            <a:pPr marL="804672" lvl="1" indent="-342900">
              <a:spcBef>
                <a:spcPts val="0"/>
              </a:spcBef>
              <a:buFont typeface="Arial" panose="020B0604020202020204" pitchFamily="34" charset="0"/>
              <a:buChar char="•"/>
            </a:pPr>
            <a:r>
              <a:rPr lang="en-US" altLang="en-US" dirty="0">
                <a:solidFill>
                  <a:schemeClr val="tx2"/>
                </a:solidFill>
                <a:cs typeface="Palatino"/>
              </a:rPr>
              <a:t>ACTE Administrator of the Year</a:t>
            </a:r>
          </a:p>
          <a:p>
            <a:pPr marL="804672" lvl="1" indent="-342900">
              <a:spcBef>
                <a:spcPts val="0"/>
              </a:spcBef>
              <a:buFont typeface="Arial" panose="020B0604020202020204" pitchFamily="34" charset="0"/>
              <a:buChar char="•"/>
            </a:pPr>
            <a:r>
              <a:rPr lang="en-US" altLang="en-US" dirty="0">
                <a:solidFill>
                  <a:schemeClr val="tx2"/>
                </a:solidFill>
                <a:cs typeface="Palatino"/>
              </a:rPr>
              <a:t>ACTE Postsecondary Teacher of the Year</a:t>
            </a:r>
          </a:p>
          <a:p>
            <a:pPr marL="804672" lvl="1" indent="-342900">
              <a:spcBef>
                <a:spcPts val="0"/>
              </a:spcBef>
              <a:buFont typeface="Arial" panose="020B0604020202020204" pitchFamily="34" charset="0"/>
              <a:buChar char="•"/>
            </a:pPr>
            <a:r>
              <a:rPr lang="en-US" altLang="en-US" dirty="0">
                <a:solidFill>
                  <a:schemeClr val="tx2"/>
                </a:solidFill>
                <a:cs typeface="Palatino"/>
              </a:rPr>
              <a:t>ACTE Teacher Educator of the Year</a:t>
            </a:r>
          </a:p>
          <a:p>
            <a:pPr marL="804672" lvl="1" indent="-342900">
              <a:spcBef>
                <a:spcPts val="0"/>
              </a:spcBef>
              <a:buFont typeface="Arial" panose="020B0604020202020204" pitchFamily="34" charset="0"/>
              <a:buChar char="•"/>
            </a:pPr>
            <a:r>
              <a:rPr lang="en-US" altLang="en-US" dirty="0">
                <a:solidFill>
                  <a:schemeClr val="tx2"/>
                </a:solidFill>
                <a:cs typeface="Palatino"/>
              </a:rPr>
              <a:t>ACTE Counseling &amp; Career Development Professional Award</a:t>
            </a:r>
          </a:p>
          <a:p>
            <a:pPr marL="804672" lvl="1" indent="-342900">
              <a:spcBef>
                <a:spcPts val="0"/>
              </a:spcBef>
              <a:buFont typeface="Arial" panose="020B0604020202020204" pitchFamily="34" charset="0"/>
              <a:buChar char="•"/>
            </a:pPr>
            <a:r>
              <a:rPr lang="en-US" altLang="en-US" dirty="0">
                <a:solidFill>
                  <a:schemeClr val="tx2"/>
                </a:solidFill>
                <a:cs typeface="Palatino"/>
              </a:rPr>
              <a:t>ACTE Carl Perkins Community Service Award</a:t>
            </a:r>
          </a:p>
          <a:p>
            <a:pPr marL="804672" lvl="1" indent="-342900">
              <a:spcBef>
                <a:spcPts val="0"/>
              </a:spcBef>
              <a:buFont typeface="Arial" panose="020B0604020202020204" pitchFamily="34" charset="0"/>
              <a:buChar char="•"/>
            </a:pPr>
            <a:r>
              <a:rPr lang="en-US" altLang="en-US" dirty="0">
                <a:solidFill>
                  <a:schemeClr val="tx2"/>
                </a:solidFill>
                <a:cs typeface="Palatino"/>
              </a:rPr>
              <a:t>ACTE Lifetime Achievement Award &amp; Hall of Fame</a:t>
            </a:r>
          </a:p>
          <a:p>
            <a:endParaRPr lang="en-US" dirty="0"/>
          </a:p>
        </p:txBody>
      </p:sp>
    </p:spTree>
    <p:extLst>
      <p:ext uri="{BB962C8B-B14F-4D97-AF65-F5344CB8AC3E}">
        <p14:creationId xmlns:p14="http://schemas.microsoft.com/office/powerpoint/2010/main" val="100844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xmlns="" id="{643A4F68-A407-4E40-BD31-B97D743C278B}"/>
              </a:ext>
            </a:extLst>
          </p:cNvPr>
          <p:cNvSpPr txBox="1">
            <a:spLocks/>
          </p:cNvSpPr>
          <p:nvPr/>
        </p:nvSpPr>
        <p:spPr bwMode="auto">
          <a:xfrm>
            <a:off x="1524000" y="1933575"/>
            <a:ext cx="9144000" cy="165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62500" lnSpcReduction="20000"/>
          </a:bodyPr>
          <a:lst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5" charset="0"/>
              <a:buNone/>
            </a:pPr>
            <a:r>
              <a:rPr lang="en-US" sz="2400" b="1" u="sng" dirty="0">
                <a:solidFill>
                  <a:schemeClr val="tx2"/>
                </a:solidFill>
              </a:rPr>
              <a:t>The 12 Elements of a High Quality Program of Study</a:t>
            </a:r>
          </a:p>
          <a:p>
            <a:pPr marL="0" indent="0" algn="ctr">
              <a:buFont typeface="Arial" pitchFamily="5" charset="0"/>
              <a:buNone/>
            </a:pPr>
            <a:endParaRPr lang="en-US" sz="2400" b="1" u="sng" dirty="0">
              <a:solidFill>
                <a:schemeClr val="tx2"/>
              </a:solidFill>
            </a:endParaRPr>
          </a:p>
          <a:p>
            <a:pPr marL="0" indent="0" algn="ctr">
              <a:buFont typeface="Arial" pitchFamily="5" charset="0"/>
              <a:buNone/>
            </a:pPr>
            <a:r>
              <a:rPr lang="en-US" sz="2400" b="1" u="sng" dirty="0">
                <a:solidFill>
                  <a:schemeClr val="tx2"/>
                </a:solidFill>
              </a:rPr>
              <a:t>Clearly</a:t>
            </a:r>
            <a:r>
              <a:rPr lang="en-US" sz="2400" b="1" dirty="0">
                <a:solidFill>
                  <a:schemeClr val="tx2"/>
                </a:solidFill>
              </a:rPr>
              <a:t> incorporate the 12 Elements of a High-quality CTE Program of Study into your application answers</a:t>
            </a:r>
          </a:p>
          <a:p>
            <a:pPr marL="0" indent="0" algn="ctr">
              <a:buFont typeface="Arial" pitchFamily="5" charset="0"/>
              <a:buNone/>
            </a:pPr>
            <a:r>
              <a:rPr lang="en-US" sz="2400" b="1" dirty="0">
                <a:solidFill>
                  <a:schemeClr val="tx2"/>
                </a:solidFill>
              </a:rPr>
              <a:t/>
            </a:r>
            <a:br>
              <a:rPr lang="en-US" sz="2400" b="1" dirty="0">
                <a:solidFill>
                  <a:schemeClr val="tx2"/>
                </a:solidFill>
              </a:rPr>
            </a:br>
            <a:r>
              <a:rPr lang="en-US" sz="2400" i="1" dirty="0">
                <a:solidFill>
                  <a:schemeClr val="tx2"/>
                </a:solidFill>
              </a:rPr>
              <a:t>A description of each element can be found on the ACTE website here: </a:t>
            </a:r>
            <a:br>
              <a:rPr lang="en-US" sz="2400" i="1" dirty="0">
                <a:solidFill>
                  <a:schemeClr val="tx2"/>
                </a:solidFill>
              </a:rPr>
            </a:br>
            <a:r>
              <a:rPr lang="en-US" sz="2400" i="1" dirty="0">
                <a:solidFill>
                  <a:schemeClr val="tx2"/>
                </a:solidFill>
                <a:hlinkClick r:id="rId2"/>
              </a:rPr>
              <a:t>https://www.acteonline.org/wp-content/uploads/2018/10/HighQualityCTEFramework2018.pdf</a:t>
            </a:r>
            <a:endParaRPr lang="en-US" sz="2400" i="1" dirty="0">
              <a:solidFill>
                <a:schemeClr val="tx2"/>
              </a:solidFill>
            </a:endParaRPr>
          </a:p>
          <a:p>
            <a:endParaRPr lang="en-US" dirty="0"/>
          </a:p>
        </p:txBody>
      </p:sp>
      <p:sp>
        <p:nvSpPr>
          <p:cNvPr id="6" name="Title 2">
            <a:extLst>
              <a:ext uri="{FF2B5EF4-FFF2-40B4-BE49-F238E27FC236}">
                <a16:creationId xmlns:a16="http://schemas.microsoft.com/office/drawing/2014/main" xmlns="" id="{E7963815-C6C7-4A21-9BEE-E230C98651DE}"/>
              </a:ext>
            </a:extLst>
          </p:cNvPr>
          <p:cNvSpPr txBox="1">
            <a:spLocks/>
          </p:cNvSpPr>
          <p:nvPr/>
        </p:nvSpPr>
        <p:spPr bwMode="auto">
          <a:xfrm>
            <a:off x="333375" y="798513"/>
            <a:ext cx="9144000" cy="11350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fontAlgn="base" latinLnBrk="0" hangingPunct="1">
              <a:spcBef>
                <a:spcPct val="0"/>
              </a:spcBef>
              <a:spcAft>
                <a:spcPct val="0"/>
              </a:spcAft>
              <a:buNone/>
              <a:defRPr sz="4400" kern="1200">
                <a:solidFill>
                  <a:schemeClr val="tx1"/>
                </a:solidFill>
                <a:latin typeface="+mj-lt"/>
                <a:ea typeface="+mj-ea"/>
                <a:cs typeface="+mj-cs"/>
              </a:defRPr>
            </a:lvl1pPr>
            <a:lvl2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2pPr>
            <a:lvl3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3pPr>
            <a:lvl4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4pPr>
            <a:lvl5pPr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5pPr>
            <a:lvl6pPr marL="4572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6pPr>
            <a:lvl7pPr marL="9144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7pPr>
            <a:lvl8pPr marL="13716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8pPr>
            <a:lvl9pPr marL="1828800" algn="l" defTabSz="457200" rtl="0" eaLnBrk="1" fontAlgn="base" hangingPunct="1">
              <a:spcBef>
                <a:spcPct val="0"/>
              </a:spcBef>
              <a:spcAft>
                <a:spcPct val="0"/>
              </a:spcAft>
              <a:defRPr sz="4400">
                <a:solidFill>
                  <a:srgbClr val="094B57"/>
                </a:solidFill>
                <a:latin typeface="Frutiger LT Std 65 Bold" pitchFamily="5" charset="0"/>
                <a:ea typeface="ＭＳ Ｐゴシック" pitchFamily="5" charset="-128"/>
              </a:defRPr>
            </a:lvl9pPr>
          </a:lstStyle>
          <a:p>
            <a:pPr algn="l"/>
            <a:r>
              <a:rPr lang="en-US" sz="3600" b="1">
                <a:solidFill>
                  <a:schemeClr val="tx2"/>
                </a:solidFill>
              </a:rPr>
              <a:t>The Secrets to a Strong Award Nomination</a:t>
            </a:r>
            <a:endParaRPr lang="en-US" sz="3600" b="1" dirty="0">
              <a:solidFill>
                <a:schemeClr val="tx2"/>
              </a:solidFill>
            </a:endParaRPr>
          </a:p>
        </p:txBody>
      </p:sp>
      <p:sp>
        <p:nvSpPr>
          <p:cNvPr id="7" name="TextBox 6">
            <a:extLst>
              <a:ext uri="{FF2B5EF4-FFF2-40B4-BE49-F238E27FC236}">
                <a16:creationId xmlns:a16="http://schemas.microsoft.com/office/drawing/2014/main" xmlns="" id="{4B74C1D8-884F-4500-B3B9-770830B49E6D}"/>
              </a:ext>
            </a:extLst>
          </p:cNvPr>
          <p:cNvSpPr txBox="1"/>
          <p:nvPr/>
        </p:nvSpPr>
        <p:spPr>
          <a:xfrm>
            <a:off x="1322174" y="3855309"/>
            <a:ext cx="4720280"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tx2"/>
                </a:solidFill>
              </a:rPr>
              <a:t>1. Standards-aligned and Integrated Curriculum </a:t>
            </a:r>
          </a:p>
          <a:p>
            <a:r>
              <a:rPr lang="en-US" dirty="0">
                <a:solidFill>
                  <a:schemeClr val="tx2"/>
                </a:solidFill>
              </a:rPr>
              <a:t>2. Sequencing and Articulation</a:t>
            </a:r>
          </a:p>
          <a:p>
            <a:r>
              <a:rPr lang="en-US" dirty="0">
                <a:solidFill>
                  <a:schemeClr val="tx2"/>
                </a:solidFill>
              </a:rPr>
              <a:t>3. Student Assessment</a:t>
            </a:r>
          </a:p>
          <a:p>
            <a:r>
              <a:rPr lang="en-US" dirty="0">
                <a:solidFill>
                  <a:schemeClr val="tx2"/>
                </a:solidFill>
              </a:rPr>
              <a:t>4. Prepared and Effective Program Staff</a:t>
            </a:r>
          </a:p>
          <a:p>
            <a:r>
              <a:rPr lang="en-US" dirty="0">
                <a:solidFill>
                  <a:schemeClr val="tx2"/>
                </a:solidFill>
              </a:rPr>
              <a:t>5. Engaging Instruction</a:t>
            </a:r>
          </a:p>
          <a:p>
            <a:r>
              <a:rPr lang="en-US" dirty="0">
                <a:solidFill>
                  <a:schemeClr val="tx2"/>
                </a:solidFill>
              </a:rPr>
              <a:t>6. Access and Equity</a:t>
            </a:r>
          </a:p>
        </p:txBody>
      </p:sp>
      <p:sp>
        <p:nvSpPr>
          <p:cNvPr id="8" name="Rectangle 7">
            <a:extLst>
              <a:ext uri="{FF2B5EF4-FFF2-40B4-BE49-F238E27FC236}">
                <a16:creationId xmlns:a16="http://schemas.microsoft.com/office/drawing/2014/main" xmlns="" id="{D4E7C7BD-456A-4F94-A4DB-C43F3C5C0287}"/>
              </a:ext>
            </a:extLst>
          </p:cNvPr>
          <p:cNvSpPr/>
          <p:nvPr/>
        </p:nvSpPr>
        <p:spPr>
          <a:xfrm>
            <a:off x="6730314" y="3855309"/>
            <a:ext cx="4847967"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dirty="0">
                <a:solidFill>
                  <a:schemeClr val="tx2"/>
                </a:solidFill>
              </a:rPr>
              <a:t>7. Facilities, Equipment, Technology and Materials</a:t>
            </a:r>
          </a:p>
          <a:p>
            <a:r>
              <a:rPr lang="en-US" dirty="0">
                <a:solidFill>
                  <a:schemeClr val="tx2"/>
                </a:solidFill>
              </a:rPr>
              <a:t>8. Business and Community Partnerships</a:t>
            </a:r>
          </a:p>
          <a:p>
            <a:r>
              <a:rPr lang="en-US" dirty="0">
                <a:solidFill>
                  <a:schemeClr val="tx2"/>
                </a:solidFill>
              </a:rPr>
              <a:t>9. Student Career Development</a:t>
            </a:r>
          </a:p>
          <a:p>
            <a:r>
              <a:rPr lang="en-US" dirty="0">
                <a:solidFill>
                  <a:schemeClr val="tx2"/>
                </a:solidFill>
              </a:rPr>
              <a:t>10. Career and Technical Student Organizations</a:t>
            </a:r>
          </a:p>
          <a:p>
            <a:r>
              <a:rPr lang="en-US" dirty="0">
                <a:solidFill>
                  <a:schemeClr val="tx2"/>
                </a:solidFill>
              </a:rPr>
              <a:t>11. Work-based Learning</a:t>
            </a:r>
          </a:p>
          <a:p>
            <a:r>
              <a:rPr lang="en-US" dirty="0">
                <a:solidFill>
                  <a:schemeClr val="tx2"/>
                </a:solidFill>
              </a:rPr>
              <a:t>12. Data and Program Improvement</a:t>
            </a:r>
          </a:p>
        </p:txBody>
      </p:sp>
      <p:cxnSp>
        <p:nvCxnSpPr>
          <p:cNvPr id="9" name="Straight Connector 8">
            <a:extLst>
              <a:ext uri="{FF2B5EF4-FFF2-40B4-BE49-F238E27FC236}">
                <a16:creationId xmlns:a16="http://schemas.microsoft.com/office/drawing/2014/main" xmlns="" id="{E456B4B0-655A-4F8D-9832-0665A90E7F3E}"/>
              </a:ext>
            </a:extLst>
          </p:cNvPr>
          <p:cNvCxnSpPr/>
          <p:nvPr/>
        </p:nvCxnSpPr>
        <p:spPr>
          <a:xfrm>
            <a:off x="433516" y="1738225"/>
            <a:ext cx="8839200" cy="0"/>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131750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48F275A-17AC-492A-B8C2-A7300475191F}"/>
              </a:ext>
            </a:extLst>
          </p:cNvPr>
          <p:cNvSpPr txBox="1">
            <a:spLocks noGrp="1"/>
          </p:cNvSpPr>
          <p:nvPr>
            <p:ph type="title"/>
          </p:nvPr>
        </p:nvSpPr>
        <p:spPr>
          <a:xfrm>
            <a:off x="609600" y="1195685"/>
            <a:ext cx="10972800" cy="923330"/>
          </a:xfrm>
          <a:prstGeom prst="rect">
            <a:avLst/>
          </a:prstGeom>
          <a:noFill/>
        </p:spPr>
        <p:txBody>
          <a:bodyPr wrap="square">
            <a:spAutoFit/>
          </a:bodyPr>
          <a:lstStyle/>
          <a:p>
            <a:r>
              <a:rPr lang="en-US" sz="5400" b="1" dirty="0">
                <a:solidFill>
                  <a:schemeClr val="tx2"/>
                </a:solidFill>
                <a:latin typeface="+mj-lt"/>
              </a:rPr>
              <a:t>A tiered process…</a:t>
            </a:r>
            <a:endParaRPr lang="en-US" sz="5400" dirty="0">
              <a:latin typeface="+mj-lt"/>
            </a:endParaRPr>
          </a:p>
        </p:txBody>
      </p:sp>
      <p:cxnSp>
        <p:nvCxnSpPr>
          <p:cNvPr id="5" name="Straight Connector 4">
            <a:extLst>
              <a:ext uri="{FF2B5EF4-FFF2-40B4-BE49-F238E27FC236}">
                <a16:creationId xmlns:a16="http://schemas.microsoft.com/office/drawing/2014/main" xmlns="" id="{4F626A02-90BE-435F-BED9-2B8D938EDFCC}"/>
              </a:ext>
            </a:extLst>
          </p:cNvPr>
          <p:cNvCxnSpPr/>
          <p:nvPr/>
        </p:nvCxnSpPr>
        <p:spPr>
          <a:xfrm>
            <a:off x="676275" y="2097879"/>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2" descr="https://vo-general.s3.amazonaws.com/02cca6ab-2a68-4e8c-b5bb-1dcf3eeff552/xVyGPCxGQQCSBjfJgFSx_Member%20Award%20icon_300w.jpg">
            <a:extLst>
              <a:ext uri="{FF2B5EF4-FFF2-40B4-BE49-F238E27FC236}">
                <a16:creationId xmlns:a16="http://schemas.microsoft.com/office/drawing/2014/main" xmlns="" id="{5D91ABE6-C424-4D0F-86D7-57DEEFE83C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703" r="15964" b="22489"/>
          <a:stretch/>
        </p:blipFill>
        <p:spPr bwMode="auto">
          <a:xfrm>
            <a:off x="1796647" y="2228850"/>
            <a:ext cx="2336787" cy="3141222"/>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4">
            <a:extLst>
              <a:ext uri="{FF2B5EF4-FFF2-40B4-BE49-F238E27FC236}">
                <a16:creationId xmlns:a16="http://schemas.microsoft.com/office/drawing/2014/main" xmlns="" id="{B6D47EC5-D196-4103-89D6-1CF783CFBEFF}"/>
              </a:ext>
            </a:extLst>
          </p:cNvPr>
          <p:cNvSpPr txBox="1">
            <a:spLocks/>
          </p:cNvSpPr>
          <p:nvPr/>
        </p:nvSpPr>
        <p:spPr bwMode="auto">
          <a:xfrm>
            <a:off x="4530520" y="2937619"/>
            <a:ext cx="4984955" cy="230832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defTabSz="914400" fontAlgn="auto">
              <a:spcBef>
                <a:spcPts val="0"/>
              </a:spcBef>
              <a:spcAft>
                <a:spcPts val="0"/>
              </a:spcAft>
              <a:buFont typeface="Arial" panose="020B0604020202020204" pitchFamily="34" charset="0"/>
              <a:buChar char="•"/>
              <a:defRPr/>
            </a:pPr>
            <a:r>
              <a:rPr lang="en-US" sz="1800" kern="0" dirty="0">
                <a:solidFill>
                  <a:prstClr val="black"/>
                </a:solidFill>
              </a:rPr>
              <a:t>Nominations begin at the state level; deadlines vary by state</a:t>
            </a:r>
          </a:p>
          <a:p>
            <a:pPr marL="285750" indent="-285750" defTabSz="914400" fontAlgn="auto">
              <a:spcBef>
                <a:spcPts val="0"/>
              </a:spcBef>
              <a:spcAft>
                <a:spcPts val="0"/>
              </a:spcAft>
              <a:buFont typeface="Arial" panose="020B0604020202020204" pitchFamily="34" charset="0"/>
              <a:buChar char="•"/>
              <a:defRPr/>
            </a:pPr>
            <a:r>
              <a:rPr lang="en-US" sz="1800" kern="0" dirty="0">
                <a:solidFill>
                  <a:prstClr val="black"/>
                </a:solidFill>
              </a:rPr>
              <a:t>State winners are eligible to progress onto their Region level (only one winner per category). </a:t>
            </a:r>
          </a:p>
          <a:p>
            <a:pPr marL="285750" indent="-285750" defTabSz="914400" fontAlgn="auto">
              <a:spcBef>
                <a:spcPts val="0"/>
              </a:spcBef>
              <a:spcAft>
                <a:spcPts val="0"/>
              </a:spcAft>
              <a:buFont typeface="Arial" panose="020B0604020202020204" pitchFamily="34" charset="0"/>
              <a:buChar char="•"/>
              <a:defRPr/>
            </a:pPr>
            <a:r>
              <a:rPr lang="en-US" sz="1800" kern="0" dirty="0">
                <a:solidFill>
                  <a:prstClr val="black"/>
                </a:solidFill>
              </a:rPr>
              <a:t>Region winners are announced at their respective conferences. </a:t>
            </a:r>
          </a:p>
          <a:p>
            <a:pPr marL="285750" indent="-285750" defTabSz="914400" fontAlgn="auto">
              <a:spcBef>
                <a:spcPts val="0"/>
              </a:spcBef>
              <a:spcAft>
                <a:spcPts val="0"/>
              </a:spcAft>
              <a:buFont typeface="Arial" panose="020B0604020202020204" pitchFamily="34" charset="0"/>
              <a:buChar char="•"/>
              <a:defRPr/>
            </a:pPr>
            <a:r>
              <a:rPr lang="en-US" sz="1800" kern="0" dirty="0">
                <a:solidFill>
                  <a:prstClr val="black"/>
                </a:solidFill>
              </a:rPr>
              <a:t>National winners are announced at ACTE’s </a:t>
            </a:r>
            <a:r>
              <a:rPr lang="en-US" sz="1800" kern="0" dirty="0" err="1">
                <a:solidFill>
                  <a:prstClr val="black"/>
                </a:solidFill>
              </a:rPr>
              <a:t>CareerTech</a:t>
            </a:r>
            <a:r>
              <a:rPr lang="en-US" sz="1800" kern="0" dirty="0">
                <a:solidFill>
                  <a:prstClr val="black"/>
                </a:solidFill>
              </a:rPr>
              <a:t> VISION. </a:t>
            </a:r>
          </a:p>
        </p:txBody>
      </p:sp>
    </p:spTree>
    <p:extLst>
      <p:ext uri="{BB962C8B-B14F-4D97-AF65-F5344CB8AC3E}">
        <p14:creationId xmlns:p14="http://schemas.microsoft.com/office/powerpoint/2010/main" val="79873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19CA9-7EE1-42E5-99E8-8D39C86CC7D9}"/>
              </a:ext>
            </a:extLst>
          </p:cNvPr>
          <p:cNvSpPr>
            <a:spLocks noGrp="1"/>
          </p:cNvSpPr>
          <p:nvPr>
            <p:ph type="title"/>
          </p:nvPr>
        </p:nvSpPr>
        <p:spPr>
          <a:xfrm>
            <a:off x="85725" y="736890"/>
            <a:ext cx="12515850" cy="1752805"/>
          </a:xfrm>
        </p:spPr>
        <p:txBody>
          <a:bodyPr/>
          <a:lstStyle/>
          <a:p>
            <a:r>
              <a:rPr lang="en-US" sz="5400" b="1" dirty="0">
                <a:solidFill>
                  <a:schemeClr val="tx2"/>
                </a:solidFill>
                <a:latin typeface="+mj-lt"/>
              </a:rPr>
              <a:t>Orientation via State Awards</a:t>
            </a:r>
          </a:p>
        </p:txBody>
      </p:sp>
      <p:sp>
        <p:nvSpPr>
          <p:cNvPr id="3" name="Content Placeholder 2">
            <a:extLst>
              <a:ext uri="{FF2B5EF4-FFF2-40B4-BE49-F238E27FC236}">
                <a16:creationId xmlns:a16="http://schemas.microsoft.com/office/drawing/2014/main" xmlns="" id="{105CF196-4BBF-4FAA-A077-58BD6C9F3183}"/>
              </a:ext>
            </a:extLst>
          </p:cNvPr>
          <p:cNvSpPr>
            <a:spLocks noGrp="1"/>
          </p:cNvSpPr>
          <p:nvPr>
            <p:ph idx="1"/>
          </p:nvPr>
        </p:nvSpPr>
        <p:spPr>
          <a:xfrm>
            <a:off x="1228725" y="3248082"/>
            <a:ext cx="9734550" cy="1452852"/>
          </a:xfrm>
        </p:spPr>
        <p:txBody>
          <a:bodyPr/>
          <a:lstStyle/>
          <a:p>
            <a:pPr marL="0" indent="0">
              <a:buNone/>
            </a:pPr>
            <a:r>
              <a:rPr lang="en-US" dirty="0">
                <a:hlinkClick r:id="rId2"/>
              </a:rPr>
              <a:t>https://acte.secure-platform.com/a/page/awards/states </a:t>
            </a:r>
            <a:endParaRPr lang="en-US" dirty="0"/>
          </a:p>
        </p:txBody>
      </p:sp>
      <p:cxnSp>
        <p:nvCxnSpPr>
          <p:cNvPr id="4" name="Straight Connector 3">
            <a:extLst>
              <a:ext uri="{FF2B5EF4-FFF2-40B4-BE49-F238E27FC236}">
                <a16:creationId xmlns:a16="http://schemas.microsoft.com/office/drawing/2014/main" xmlns="" id="{31544DE6-3CC0-4CBF-BC9F-A1C8CCFD1408}"/>
              </a:ext>
            </a:extLst>
          </p:cNvPr>
          <p:cNvCxnSpPr>
            <a:cxnSpLocks/>
          </p:cNvCxnSpPr>
          <p:nvPr/>
        </p:nvCxnSpPr>
        <p:spPr>
          <a:xfrm>
            <a:off x="304800" y="2135979"/>
            <a:ext cx="80200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91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85B807F-14A4-4708-ABD3-D62085C07945}"/>
              </a:ext>
            </a:extLst>
          </p:cNvPr>
          <p:cNvSpPr>
            <a:spLocks noGrp="1"/>
          </p:cNvSpPr>
          <p:nvPr>
            <p:ph idx="1"/>
          </p:nvPr>
        </p:nvSpPr>
        <p:spPr>
          <a:xfrm>
            <a:off x="609600" y="2228644"/>
            <a:ext cx="10972800" cy="5200851"/>
          </a:xfrm>
        </p:spPr>
        <p:txBody>
          <a:bodyPr/>
          <a:lstStyle/>
          <a:p>
            <a:r>
              <a:rPr lang="en-US" dirty="0">
                <a:solidFill>
                  <a:schemeClr val="tx2"/>
                </a:solidFill>
              </a:rPr>
              <a:t>Some regions conduct interviews, some do not. Your region awards chair will contact you regarding an interview if required</a:t>
            </a:r>
          </a:p>
          <a:p>
            <a:r>
              <a:rPr lang="en-US" dirty="0">
                <a:solidFill>
                  <a:schemeClr val="tx2"/>
                </a:solidFill>
              </a:rPr>
              <a:t>All applications must be submitted for Region competition by </a:t>
            </a:r>
            <a:r>
              <a:rPr lang="en-US" b="1" dirty="0">
                <a:solidFill>
                  <a:schemeClr val="tx2"/>
                </a:solidFill>
              </a:rPr>
              <a:t>March 1</a:t>
            </a:r>
            <a:r>
              <a:rPr lang="en-US" b="1" baseline="30000" dirty="0">
                <a:solidFill>
                  <a:schemeClr val="tx2"/>
                </a:solidFill>
              </a:rPr>
              <a:t>st</a:t>
            </a:r>
          </a:p>
          <a:p>
            <a:r>
              <a:rPr lang="en-US" dirty="0">
                <a:solidFill>
                  <a:schemeClr val="tx2"/>
                </a:solidFill>
              </a:rPr>
              <a:t>Region level winners are announced at Region Conferences</a:t>
            </a:r>
          </a:p>
          <a:p>
            <a:endParaRPr lang="en-US" sz="3200" b="1" baseline="30000" dirty="0">
              <a:solidFill>
                <a:schemeClr val="tx2"/>
              </a:solidFill>
            </a:endParaRPr>
          </a:p>
          <a:p>
            <a:endParaRPr lang="en-US" dirty="0"/>
          </a:p>
        </p:txBody>
      </p:sp>
      <p:sp>
        <p:nvSpPr>
          <p:cNvPr id="4" name="Title 1">
            <a:extLst>
              <a:ext uri="{FF2B5EF4-FFF2-40B4-BE49-F238E27FC236}">
                <a16:creationId xmlns:a16="http://schemas.microsoft.com/office/drawing/2014/main" xmlns="" id="{A8FEA202-F689-4A34-90E9-4D8BD018F3F7}"/>
              </a:ext>
            </a:extLst>
          </p:cNvPr>
          <p:cNvSpPr>
            <a:spLocks noGrp="1"/>
          </p:cNvSpPr>
          <p:nvPr>
            <p:ph type="title"/>
          </p:nvPr>
        </p:nvSpPr>
        <p:spPr>
          <a:xfrm>
            <a:off x="609600" y="1085850"/>
            <a:ext cx="10972800" cy="1143000"/>
          </a:xfrm>
        </p:spPr>
        <p:txBody>
          <a:bodyPr>
            <a:normAutofit/>
          </a:bodyPr>
          <a:lstStyle/>
          <a:p>
            <a:r>
              <a:rPr lang="en-US" sz="5400" b="1" dirty="0">
                <a:solidFill>
                  <a:schemeClr val="tx2"/>
                </a:solidFill>
              </a:rPr>
              <a:t>The Region Level</a:t>
            </a:r>
            <a:endParaRPr lang="en-US" sz="5400" dirty="0"/>
          </a:p>
        </p:txBody>
      </p:sp>
      <p:cxnSp>
        <p:nvCxnSpPr>
          <p:cNvPr id="5" name="Straight Connector 4">
            <a:extLst>
              <a:ext uri="{FF2B5EF4-FFF2-40B4-BE49-F238E27FC236}">
                <a16:creationId xmlns:a16="http://schemas.microsoft.com/office/drawing/2014/main" xmlns="" id="{89152CED-089B-4A43-96C6-6DD234D51926}"/>
              </a:ext>
            </a:extLst>
          </p:cNvPr>
          <p:cNvCxnSpPr/>
          <p:nvPr/>
        </p:nvCxnSpPr>
        <p:spPr>
          <a:xfrm>
            <a:off x="609600" y="2109700"/>
            <a:ext cx="8839200" cy="0"/>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2537820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xmlns="" id="{53D0A4FC-A46A-46AC-AA2C-114620586179}"/>
              </a:ext>
            </a:extLst>
          </p:cNvPr>
          <p:cNvSpPr txBox="1">
            <a:spLocks/>
          </p:cNvSpPr>
          <p:nvPr/>
        </p:nvSpPr>
        <p:spPr bwMode="auto">
          <a:xfrm>
            <a:off x="1524000" y="2095505"/>
            <a:ext cx="9144000" cy="43814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pitchFamily="5" charset="0"/>
              <a:buChar char="•"/>
              <a:defRPr sz="3200" kern="1200">
                <a:solidFill>
                  <a:schemeClr val="tx1"/>
                </a:solidFill>
                <a:latin typeface="Frutiger LT Std 55 Roman"/>
                <a:ea typeface="ＭＳ Ｐゴシック" pitchFamily="5" charset="-128"/>
                <a:cs typeface="Frutiger LT Std 55 Roman"/>
              </a:defRPr>
            </a:lvl1pPr>
            <a:lvl2pPr marL="742950" indent="-285750" algn="l" defTabSz="457200" rtl="0" eaLnBrk="1" fontAlgn="base" hangingPunct="1">
              <a:spcBef>
                <a:spcPct val="20000"/>
              </a:spcBef>
              <a:spcAft>
                <a:spcPct val="0"/>
              </a:spcAft>
              <a:buFont typeface="Arial" pitchFamily="5" charset="0"/>
              <a:buChar char="–"/>
              <a:defRPr sz="2800" kern="1200">
                <a:solidFill>
                  <a:schemeClr val="tx1"/>
                </a:solidFill>
                <a:latin typeface="Frutiger LT Std 55 Roman"/>
                <a:ea typeface="ＭＳ Ｐゴシック" pitchFamily="5" charset="-128"/>
                <a:cs typeface="Frutiger LT Std 55 Roman"/>
              </a:defRPr>
            </a:lvl2pPr>
            <a:lvl3pPr marL="1143000" indent="-228600" algn="l" defTabSz="457200" rtl="0" eaLnBrk="1" fontAlgn="base" hangingPunct="1">
              <a:spcBef>
                <a:spcPct val="20000"/>
              </a:spcBef>
              <a:spcAft>
                <a:spcPct val="0"/>
              </a:spcAft>
              <a:buFont typeface="Arial" pitchFamily="5" charset="0"/>
              <a:buChar char="•"/>
              <a:defRPr sz="2400" kern="1200">
                <a:solidFill>
                  <a:schemeClr val="tx1"/>
                </a:solidFill>
                <a:latin typeface="Frutiger LT Std 55 Roman"/>
                <a:ea typeface="ＭＳ Ｐゴシック" pitchFamily="5" charset="-128"/>
                <a:cs typeface="Frutiger LT Std 55 Roman"/>
              </a:defRPr>
            </a:lvl3pPr>
            <a:lvl4pPr marL="16002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4pPr>
            <a:lvl5pPr marL="2057400" indent="-228600" algn="l" defTabSz="457200" rtl="0" eaLnBrk="1" fontAlgn="base" hangingPunct="1">
              <a:spcBef>
                <a:spcPct val="20000"/>
              </a:spcBef>
              <a:spcAft>
                <a:spcPct val="0"/>
              </a:spcAft>
              <a:buFont typeface="Arial" pitchFamily="5" charset="0"/>
              <a:buChar char="»"/>
              <a:defRPr sz="2000" kern="1200">
                <a:solidFill>
                  <a:schemeClr val="tx1"/>
                </a:solidFill>
                <a:latin typeface="Frutiger LT Std 55 Roman"/>
                <a:ea typeface="ＭＳ Ｐゴシック" pitchFamily="5" charset="-128"/>
                <a:cs typeface="Frutiger LT Std 55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5" charset="0"/>
              <a:buNone/>
            </a:pPr>
            <a:r>
              <a:rPr lang="en-US" sz="1700" b="1" u="sng" dirty="0">
                <a:solidFill>
                  <a:schemeClr val="tx2"/>
                </a:solidFill>
              </a:rPr>
              <a:t>National Level</a:t>
            </a:r>
          </a:p>
          <a:p>
            <a:r>
              <a:rPr lang="en-US" sz="1700" dirty="0">
                <a:solidFill>
                  <a:schemeClr val="tx2"/>
                </a:solidFill>
              </a:rPr>
              <a:t>The national ACTE Awards Committee selects the national winners, which are announced at the ACTE Awards Gala during ACTE's </a:t>
            </a:r>
            <a:r>
              <a:rPr lang="en-US" sz="1700" dirty="0" err="1">
                <a:solidFill>
                  <a:schemeClr val="tx2"/>
                </a:solidFill>
              </a:rPr>
              <a:t>CareerTech</a:t>
            </a:r>
            <a:r>
              <a:rPr lang="en-US" sz="1700" dirty="0">
                <a:solidFill>
                  <a:schemeClr val="tx2"/>
                </a:solidFill>
              </a:rPr>
              <a:t> VISION.</a:t>
            </a:r>
          </a:p>
          <a:p>
            <a:r>
              <a:rPr lang="en-US" sz="1700" dirty="0">
                <a:solidFill>
                  <a:schemeClr val="tx2"/>
                </a:solidFill>
              </a:rPr>
              <a:t>Region finalists will be recognized at the ACTE Awards Gala during </a:t>
            </a:r>
            <a:r>
              <a:rPr lang="en-US" sz="1700" dirty="0" err="1">
                <a:solidFill>
                  <a:schemeClr val="tx2"/>
                </a:solidFill>
              </a:rPr>
              <a:t>CareerTech</a:t>
            </a:r>
            <a:r>
              <a:rPr lang="en-US" sz="1700" dirty="0">
                <a:solidFill>
                  <a:schemeClr val="tx2"/>
                </a:solidFill>
              </a:rPr>
              <a:t> VISION.</a:t>
            </a:r>
          </a:p>
          <a:p>
            <a:pPr marL="0" indent="0">
              <a:buFont typeface="Arial" pitchFamily="5" charset="0"/>
              <a:buNone/>
            </a:pPr>
            <a:r>
              <a:rPr lang="en-US" sz="1700" b="1" u="sng" dirty="0">
                <a:solidFill>
                  <a:schemeClr val="tx2"/>
                </a:solidFill>
              </a:rPr>
              <a:t>National Interviews</a:t>
            </a:r>
          </a:p>
          <a:p>
            <a:r>
              <a:rPr lang="en-US" sz="1700" dirty="0">
                <a:solidFill>
                  <a:schemeClr val="tx2"/>
                </a:solidFill>
              </a:rPr>
              <a:t>All national finalists will conduct a phone interview with the national awards committee in the fall immediately following the Region II conference. Candidates will be notified of the interview schedule and process after submission of their nomination. </a:t>
            </a:r>
          </a:p>
          <a:p>
            <a:pPr marL="0" indent="0">
              <a:buFont typeface="Arial" pitchFamily="5" charset="0"/>
              <a:buNone/>
            </a:pPr>
            <a:r>
              <a:rPr lang="en-US" sz="1700" b="1" u="sng" dirty="0">
                <a:solidFill>
                  <a:schemeClr val="tx2"/>
                </a:solidFill>
              </a:rPr>
              <a:t>Tips and Suggestions</a:t>
            </a:r>
          </a:p>
          <a:p>
            <a:r>
              <a:rPr lang="en-US" sz="1700" dirty="0">
                <a:solidFill>
                  <a:schemeClr val="tx2"/>
                </a:solidFill>
              </a:rPr>
              <a:t>Manage your time well when conducting your interview</a:t>
            </a:r>
          </a:p>
          <a:p>
            <a:r>
              <a:rPr lang="en-US" sz="1700" dirty="0">
                <a:solidFill>
                  <a:schemeClr val="tx2"/>
                </a:solidFill>
              </a:rPr>
              <a:t>Ensure you have clear cell phone coverage – a landline is best when possible</a:t>
            </a:r>
          </a:p>
          <a:p>
            <a:endParaRPr lang="en-US" dirty="0"/>
          </a:p>
        </p:txBody>
      </p:sp>
      <p:sp>
        <p:nvSpPr>
          <p:cNvPr id="5" name="Title 1">
            <a:extLst>
              <a:ext uri="{FF2B5EF4-FFF2-40B4-BE49-F238E27FC236}">
                <a16:creationId xmlns:a16="http://schemas.microsoft.com/office/drawing/2014/main" xmlns="" id="{8C34B176-42EE-4E7D-BD75-0C03B2A3226B}"/>
              </a:ext>
            </a:extLst>
          </p:cNvPr>
          <p:cNvSpPr txBox="1">
            <a:spLocks/>
          </p:cNvSpPr>
          <p:nvPr/>
        </p:nvSpPr>
        <p:spPr>
          <a:xfrm>
            <a:off x="-200025" y="668338"/>
            <a:ext cx="6372225" cy="1173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chemeClr val="tx2"/>
                </a:solidFill>
              </a:rPr>
              <a:t>The National Level</a:t>
            </a:r>
            <a:endParaRPr lang="en-US" sz="5400" dirty="0"/>
          </a:p>
        </p:txBody>
      </p:sp>
      <p:cxnSp>
        <p:nvCxnSpPr>
          <p:cNvPr id="6" name="Straight Connector 5">
            <a:extLst>
              <a:ext uri="{FF2B5EF4-FFF2-40B4-BE49-F238E27FC236}">
                <a16:creationId xmlns:a16="http://schemas.microsoft.com/office/drawing/2014/main" xmlns="" id="{274FC594-41C3-479D-B954-EA4BD12F2627}"/>
              </a:ext>
            </a:extLst>
          </p:cNvPr>
          <p:cNvCxnSpPr/>
          <p:nvPr/>
        </p:nvCxnSpPr>
        <p:spPr>
          <a:xfrm>
            <a:off x="433516" y="1852525"/>
            <a:ext cx="8839200" cy="0"/>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3766356228"/>
      </p:ext>
    </p:extLst>
  </p:cSld>
  <p:clrMapOvr>
    <a:masterClrMapping/>
  </p:clrMapOvr>
</p:sld>
</file>

<file path=ppt/theme/theme1.xml><?xml version="1.0" encoding="utf-8"?>
<a:theme xmlns:a="http://schemas.openxmlformats.org/drawingml/2006/main" name="NPS19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347</Words>
  <Application>Microsoft Office PowerPoint</Application>
  <PresentationFormat>Custom</PresentationFormat>
  <Paragraphs>59</Paragraphs>
  <Slides>11</Slides>
  <Notes>1</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NPS19 TEMPLATE</vt:lpstr>
      <vt:lpstr>ACTE’s National Awards Program Megan Kmiotek, Director of Leadership &amp; Awards</vt:lpstr>
      <vt:lpstr>PowerPoint Presentation</vt:lpstr>
      <vt:lpstr>ACTE Impact Awards </vt:lpstr>
      <vt:lpstr>ACTE Excellence Awards</vt:lpstr>
      <vt:lpstr>PowerPoint Presentation</vt:lpstr>
      <vt:lpstr>A tiered process…</vt:lpstr>
      <vt:lpstr>Orientation via State Awards</vt:lpstr>
      <vt:lpstr>The Region Level</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ACTE’s National Awards Program Megan Kmiotek, Director of Leadership &amp; Awards</dc:title>
  <dc:creator>Megan Kmiotek</dc:creator>
  <cp:lastModifiedBy>Dominique Frascoia</cp:lastModifiedBy>
  <cp:revision>11</cp:revision>
  <dcterms:created xsi:type="dcterms:W3CDTF">2021-02-08T19:50:29Z</dcterms:created>
  <dcterms:modified xsi:type="dcterms:W3CDTF">2021-02-17T22:16:37Z</dcterms:modified>
</cp:coreProperties>
</file>