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17"/>
  </p:notesMasterIdLst>
  <p:sldIdLst>
    <p:sldId id="296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29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DeWitt" initials="SD" lastIdx="1" clrIdx="0">
    <p:extLst>
      <p:ext uri="{19B8F6BF-5375-455C-9EA6-DF929625EA0E}">
        <p15:presenceInfo xmlns:p15="http://schemas.microsoft.com/office/powerpoint/2012/main" userId="S::sdewitt@acteonline.org::c3190139-fa2a-4ecb-b5e0-d97dcd0194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B89"/>
    <a:srgbClr val="48A85F"/>
    <a:srgbClr val="8E9196"/>
    <a:srgbClr val="5E85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74383" autoAdjust="0"/>
  </p:normalViewPr>
  <p:slideViewPr>
    <p:cSldViewPr snapToGrid="0">
      <p:cViewPr varScale="1">
        <p:scale>
          <a:sx n="85" d="100"/>
          <a:sy n="85" d="100"/>
        </p:scale>
        <p:origin x="13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154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defTabSz="940460"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380A-6217-4029-9E28-C69DABABF8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7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740A-E10B-284B-8447-DA12ACDC56C3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F156-82CC-784B-BB4B-DD23A3FE7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6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B5F0-33EA-C34F-AA3E-0954A4611D9F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5297-BC18-DA43-9665-F7A3CBBF2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7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911A-EBD0-E240-8DA6-CC291AA36092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0EC3-8C3D-1C43-9AE1-AC663A307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8721-72CC-DE45-9BFD-F2552BF021EF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C134-C7DB-044E-80B0-5CAE148AC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6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D0C9-F9EF-334B-889A-F4F197C52FE0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55CE-4341-1C49-9E76-4126BAF29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2DF7-B593-3544-8E42-91B12B9D0244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7BEC-D08E-354B-963C-3A23E812D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6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B92A-5DB3-2E4E-9BAB-9807DB255EFC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D050-34FD-5348-8165-81EA67930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5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9BBB-E381-7A48-8AA6-13B4A5325BCA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5BBE-F81B-7440-A5A9-9CB23EBFB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4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33A9-C9D6-1B43-BB95-4E516E79B39B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45B5-9C39-8B44-AA3D-BF8370616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6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49C-586C-EC4A-B684-0597294CFE5F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B610-F947-CC40-BBDF-7CF26935E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8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0297-A46A-8349-86DD-224EC910A1BE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D918-B073-F64F-B10E-093BA43DE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8564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228645"/>
            <a:ext cx="10972800" cy="38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54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F0988C-A2D4-0749-9AA0-983688153D55}" type="datetime1">
              <a:rPr lang="en-US"/>
              <a:pPr>
                <a:defRPr/>
              </a:pPr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541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54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AD136B-E1EB-5D47-A3E4-51948CE2B4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 descr="ACTE ppt top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952500"/>
          </a:xfrm>
          <a:prstGeom prst="rect">
            <a:avLst/>
          </a:prstGeom>
        </p:spPr>
      </p:pic>
      <p:pic>
        <p:nvPicPr>
          <p:cNvPr id="16" name="Picture 15" descr="ACTE ppt bottom.jpg"/>
          <p:cNvPicPr>
            <a:picLocks noChangeAspect="1"/>
          </p:cNvPicPr>
          <p:nvPr userDrawn="1"/>
        </p:nvPicPr>
        <p:blipFill>
          <a:blip r:embed="rId14"/>
          <a:srcRect t="18182" b="9091"/>
          <a:stretch>
            <a:fillRect/>
          </a:stretch>
        </p:blipFill>
        <p:spPr>
          <a:xfrm>
            <a:off x="0" y="6266855"/>
            <a:ext cx="12192000" cy="6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Frutiger LT Std 65 Bold"/>
          <a:ea typeface="ＭＳ Ｐゴシック" pitchFamily="5" charset="-128"/>
          <a:cs typeface="Frutiger LT Std 65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94B57"/>
          </a:solidFill>
          <a:latin typeface="Frutiger LT Std 65 Bold" pitchFamily="5" charset="0"/>
          <a:ea typeface="ＭＳ Ｐゴシック" pitchFamily="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•"/>
        <a:defRPr sz="32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–"/>
        <a:defRPr sz="28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•"/>
        <a:defRPr sz="24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–"/>
        <a:defRPr sz="20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5" charset="0"/>
        <a:buChar char="»"/>
        <a:defRPr sz="2000" kern="1200">
          <a:solidFill>
            <a:schemeClr val="tx1"/>
          </a:solidFill>
          <a:latin typeface="Frutiger LT Std 55 Roman"/>
          <a:ea typeface="ＭＳ Ｐゴシック" pitchFamily="5" charset="-128"/>
          <a:cs typeface="Frutiger LT Std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bontempo@auburncc.org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nicole.a.cobb@Vanderbilt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dewitt@acteonline.org" TargetMode="External"/><Relationship Id="rId5" Type="http://schemas.openxmlformats.org/officeDocument/2006/relationships/hyperlink" Target="mailto:Dana.Jackson@gpisd.org" TargetMode="External"/><Relationship Id="rId4" Type="http://schemas.openxmlformats.org/officeDocument/2006/relationships/hyperlink" Target="mailto:caroline.r.cockman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953313"/>
            <a:ext cx="10363200" cy="1470025"/>
          </a:xfrm>
        </p:spPr>
        <p:txBody>
          <a:bodyPr>
            <a:noAutofit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Raleway"/>
              </a:rPr>
              <a:t>Starting Early – Introducing Career Development in the Early Grades</a:t>
            </a:r>
            <a:br>
              <a:rPr lang="en-US" b="1" i="0" dirty="0">
                <a:solidFill>
                  <a:srgbClr val="172856"/>
                </a:solidFill>
                <a:effectLst/>
                <a:latin typeface="Helvetica Neue"/>
              </a:rPr>
            </a:b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986586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January 19, 2021</a:t>
            </a:r>
          </a:p>
        </p:txBody>
      </p:sp>
    </p:spTree>
    <p:extLst>
      <p:ext uri="{BB962C8B-B14F-4D97-AF65-F5344CB8AC3E}">
        <p14:creationId xmlns:p14="http://schemas.microsoft.com/office/powerpoint/2010/main" val="250727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066F-DC2A-43C0-BBED-2EC807A4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BFDC-E9A2-40FA-B7B5-C11DB5875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3E870-D826-44EA-A528-DEBBF492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" y="0"/>
            <a:ext cx="12184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A569-66CF-4A32-9085-3D3276C1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7D6D-4207-4171-9B1E-EEF69FA3A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7C954-1781-4BD1-A094-6EF33A1D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4"/>
            <a:ext cx="12192000" cy="68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1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3422"/>
            <a:ext cx="10972800" cy="1143000"/>
          </a:xfrm>
        </p:spPr>
        <p:txBody>
          <a:bodyPr/>
          <a:lstStyle/>
          <a:p>
            <a:r>
              <a:rPr lang="en-US" dirty="0"/>
              <a:t>Contact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45" y="1754511"/>
            <a:ext cx="7236177" cy="3897518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dirty="0">
                <a:solidFill>
                  <a:srgbClr val="3C3C3C"/>
                </a:solidFill>
                <a:effectLst/>
                <a:latin typeface="Raleway"/>
              </a:rPr>
              <a:t>Nicole Cobb</a:t>
            </a:r>
            <a:r>
              <a:rPr lang="en-US" sz="1600" b="0" i="0" dirty="0">
                <a:solidFill>
                  <a:srgbClr val="3C3C3C"/>
                </a:solidFill>
                <a:effectLst/>
                <a:latin typeface="Raleway"/>
              </a:rPr>
              <a:t>, Ed.D., Vice President, ACTE Counseling and Career Development Division; Associate Professor of Practice, Department of Human and Organizational Development, Vanderbilt University, Nashville, TN </a:t>
            </a:r>
            <a:r>
              <a:rPr lang="en-US" sz="1600" b="0" i="0" dirty="0" err="1">
                <a:solidFill>
                  <a:srgbClr val="3C3C3C"/>
                </a:solidFill>
                <a:effectLst/>
                <a:latin typeface="Raleway"/>
                <a:hlinkClick r:id="rId2"/>
              </a:rPr>
              <a:t>nicole.a.cobb@Vanderbilt.Edu</a:t>
            </a:r>
            <a:r>
              <a:rPr lang="en-US" sz="1600" b="0" i="0" dirty="0">
                <a:solidFill>
                  <a:srgbClr val="3C3C3C"/>
                </a:solidFill>
                <a:effectLst/>
                <a:latin typeface="Raleway"/>
              </a:rPr>
              <a:t> </a:t>
            </a:r>
          </a:p>
          <a:p>
            <a:pPr marL="0" indent="0" algn="l" fontAlgn="base">
              <a:lnSpc>
                <a:spcPts val="1500"/>
              </a:lnSpc>
              <a:buNone/>
            </a:pPr>
            <a:endParaRPr lang="en-US" sz="1600" b="1" i="0" dirty="0">
              <a:solidFill>
                <a:srgbClr val="3C3C3C"/>
              </a:solidFill>
              <a:effectLst/>
              <a:latin typeface="Raleway"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3C3C3C"/>
                </a:solidFill>
                <a:effectLst/>
                <a:latin typeface="Raleway"/>
              </a:rPr>
              <a:t>Brian Bontempo</a:t>
            </a:r>
            <a:r>
              <a:rPr lang="en-US" sz="1600" b="0" i="0" dirty="0">
                <a:solidFill>
                  <a:srgbClr val="3C3C3C"/>
                </a:solidFill>
                <a:effectLst/>
                <a:latin typeface="Raleway"/>
              </a:rPr>
              <a:t>, Ed.D., Superintendent, Auburn Career Center and Ohio Technical Center, Concord, OH </a:t>
            </a:r>
            <a:r>
              <a:rPr lang="it-IT" sz="1600" b="1" i="0" dirty="0">
                <a:solidFill>
                  <a:srgbClr val="3C3C3C"/>
                </a:solidFill>
                <a:effectLst/>
                <a:latin typeface="Raleway"/>
                <a:hlinkClick r:id="rId3"/>
              </a:rPr>
              <a:t>bbontempo@auburncc.org</a:t>
            </a:r>
            <a:r>
              <a:rPr lang="it-IT" sz="1600" b="1" i="0" dirty="0">
                <a:solidFill>
                  <a:srgbClr val="3C3C3C"/>
                </a:solidFill>
                <a:effectLst/>
                <a:latin typeface="Raleway"/>
              </a:rPr>
              <a:t> </a:t>
            </a:r>
          </a:p>
          <a:p>
            <a:pPr marL="0" indent="0" algn="l" fontAlgn="base">
              <a:buNone/>
            </a:pPr>
            <a:endParaRPr lang="en-US" sz="1600" b="1" i="0" dirty="0">
              <a:solidFill>
                <a:srgbClr val="3C3C3C"/>
              </a:solidFill>
              <a:effectLst/>
              <a:latin typeface="Raleway"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3C3C3C"/>
                </a:solidFill>
                <a:effectLst/>
                <a:latin typeface="Raleway"/>
              </a:rPr>
              <a:t>Caroline Cockman</a:t>
            </a:r>
            <a:r>
              <a:rPr lang="en-US" sz="1600" b="0" i="0" dirty="0">
                <a:solidFill>
                  <a:srgbClr val="3C3C3C"/>
                </a:solidFill>
                <a:effectLst/>
                <a:latin typeface="Raleway"/>
              </a:rPr>
              <a:t>, School Counselor, Apex Elementary School, Apex, NC </a:t>
            </a:r>
            <a:r>
              <a:rPr lang="en-US" sz="1600" b="1" i="0" dirty="0">
                <a:solidFill>
                  <a:srgbClr val="3C3C3C"/>
                </a:solidFill>
                <a:effectLst/>
                <a:latin typeface="Raleway"/>
                <a:hlinkClick r:id="rId4"/>
              </a:rPr>
              <a:t>caroline.r.cockman@gmail.com</a:t>
            </a:r>
            <a:r>
              <a:rPr lang="en-US" sz="1600" b="1" i="0" dirty="0">
                <a:solidFill>
                  <a:srgbClr val="3C3C3C"/>
                </a:solidFill>
                <a:effectLst/>
                <a:latin typeface="Raleway"/>
              </a:rPr>
              <a:t> </a:t>
            </a:r>
            <a:endParaRPr lang="en-US" sz="1600" b="0" i="0" dirty="0">
              <a:solidFill>
                <a:srgbClr val="3C3C3C"/>
              </a:solidFill>
              <a:effectLst/>
              <a:latin typeface="Raleway"/>
            </a:endParaRPr>
          </a:p>
          <a:p>
            <a:pPr marL="0" indent="0" algn="l" fontAlgn="base">
              <a:lnSpc>
                <a:spcPts val="1500"/>
              </a:lnSpc>
              <a:buNone/>
            </a:pPr>
            <a:endParaRPr lang="en-US" sz="1600" b="1" i="0" dirty="0">
              <a:solidFill>
                <a:srgbClr val="3C3C3C"/>
              </a:solidFill>
              <a:effectLst/>
              <a:latin typeface="Raleway"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3C3C3C"/>
                </a:solidFill>
                <a:effectLst/>
                <a:latin typeface="Raleway"/>
              </a:rPr>
              <a:t>Dana Jackson</a:t>
            </a:r>
            <a:r>
              <a:rPr lang="en-US" sz="1600" b="0" i="0" dirty="0">
                <a:solidFill>
                  <a:srgbClr val="3C3C3C"/>
                </a:solidFill>
                <a:effectLst/>
                <a:latin typeface="Raleway"/>
              </a:rPr>
              <a:t>, Executive Director, Counseling Services and College Access, Grand Prairie Independent School District, Grand Prairie, TX</a:t>
            </a:r>
            <a:r>
              <a:rPr lang="sv-SE" sz="1600" b="1" i="0" dirty="0">
                <a:solidFill>
                  <a:srgbClr val="3C3C3C"/>
                </a:solidFill>
                <a:effectLst/>
                <a:latin typeface="Raleway"/>
              </a:rPr>
              <a:t> </a:t>
            </a:r>
            <a:r>
              <a:rPr lang="sv-SE" sz="1600" b="1" i="0" dirty="0">
                <a:solidFill>
                  <a:srgbClr val="3C3C3C"/>
                </a:solidFill>
                <a:effectLst/>
                <a:latin typeface="Raleway"/>
                <a:hlinkClick r:id="rId5"/>
              </a:rPr>
              <a:t>Dana.Jackson@gpisd.org</a:t>
            </a:r>
            <a:r>
              <a:rPr lang="sv-SE" sz="1600" b="1" i="0" dirty="0">
                <a:solidFill>
                  <a:srgbClr val="3C3C3C"/>
                </a:solidFill>
                <a:effectLst/>
                <a:latin typeface="Raleway"/>
              </a:rPr>
              <a:t> </a:t>
            </a:r>
            <a:endParaRPr lang="en-US" sz="1600" b="1" i="0" dirty="0">
              <a:solidFill>
                <a:srgbClr val="3C3C3C"/>
              </a:solidFill>
              <a:effectLst/>
              <a:latin typeface="Raleway"/>
            </a:endParaRPr>
          </a:p>
          <a:p>
            <a:pPr marL="0" indent="0" algn="l" fontAlgn="base">
              <a:buNone/>
            </a:pPr>
            <a:endParaRPr lang="en-US" sz="1600" dirty="0">
              <a:solidFill>
                <a:srgbClr val="3C3C3C"/>
              </a:solidFill>
              <a:latin typeface="Raleway"/>
            </a:endParaRPr>
          </a:p>
          <a:p>
            <a:pPr marL="0" indent="0" algn="l" fontAlgn="base">
              <a:buNone/>
            </a:pPr>
            <a:r>
              <a:rPr lang="en-US" sz="1600" b="0" i="0" dirty="0">
                <a:solidFill>
                  <a:srgbClr val="3C3C3C"/>
                </a:solidFill>
                <a:effectLst/>
                <a:latin typeface="Raleway"/>
              </a:rPr>
              <a:t>Stephen DeWitt, ACTE Deputy Executive Director</a:t>
            </a:r>
            <a:r>
              <a:rPr lang="en-US" sz="1600" dirty="0">
                <a:solidFill>
                  <a:srgbClr val="3C3C3C"/>
                </a:solidFill>
                <a:latin typeface="Raleway"/>
              </a:rPr>
              <a:t>, </a:t>
            </a:r>
            <a:r>
              <a:rPr lang="en-US" sz="1600" dirty="0">
                <a:solidFill>
                  <a:srgbClr val="3C3C3C"/>
                </a:solidFill>
                <a:latin typeface="Raleway"/>
                <a:hlinkClick r:id="rId6"/>
              </a:rPr>
              <a:t>sdewitt@acteonline.org</a:t>
            </a:r>
            <a:r>
              <a:rPr lang="en-US" sz="1600" dirty="0">
                <a:solidFill>
                  <a:srgbClr val="3C3C3C"/>
                </a:solidFill>
                <a:latin typeface="Raleway"/>
              </a:rPr>
              <a:t> </a:t>
            </a:r>
            <a:endParaRPr lang="en-US" sz="1600" b="0" i="0" dirty="0">
              <a:solidFill>
                <a:srgbClr val="3C3C3C"/>
              </a:solidFill>
              <a:effectLst/>
              <a:latin typeface="Raleway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4D80E0-82FA-4621-A33D-A8260C210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726" y="1713672"/>
            <a:ext cx="6017274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108A2E-1DCD-483C-82CD-BD2663C1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39" y="1253071"/>
            <a:ext cx="7249083" cy="20771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F0C533-DB9C-47CD-8D64-62284BA9E32D}"/>
              </a:ext>
            </a:extLst>
          </p:cNvPr>
          <p:cNvSpPr txBox="1">
            <a:spLocks/>
          </p:cNvSpPr>
          <p:nvPr/>
        </p:nvSpPr>
        <p:spPr bwMode="auto">
          <a:xfrm>
            <a:off x="609600" y="3488266"/>
            <a:ext cx="10972800" cy="23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" charset="0"/>
              <a:buChar char="•"/>
              <a:defRPr sz="3200" kern="1200">
                <a:solidFill>
                  <a:schemeClr val="tx1"/>
                </a:solidFill>
                <a:latin typeface="Frutiger LT Std 55 Roman"/>
                <a:ea typeface="ＭＳ Ｐゴシック" pitchFamily="5" charset="-128"/>
                <a:cs typeface="Frutiger LT Std 55 Roman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" charset="0"/>
              <a:buChar char="–"/>
              <a:defRPr sz="2800" kern="1200">
                <a:solidFill>
                  <a:schemeClr val="tx1"/>
                </a:solidFill>
                <a:latin typeface="Frutiger LT Std 55 Roman"/>
                <a:ea typeface="ＭＳ Ｐゴシック" pitchFamily="5" charset="-128"/>
                <a:cs typeface="Frutiger LT Std 55 Roman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" charset="0"/>
              <a:buChar char="•"/>
              <a:defRPr sz="2400" kern="1200">
                <a:solidFill>
                  <a:schemeClr val="tx1"/>
                </a:solidFill>
                <a:latin typeface="Frutiger LT Std 55 Roman"/>
                <a:ea typeface="ＭＳ Ｐゴシック" pitchFamily="5" charset="-128"/>
                <a:cs typeface="Frutiger LT Std 55 Roman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" charset="0"/>
              <a:buChar char="–"/>
              <a:defRPr sz="2000" kern="1200">
                <a:solidFill>
                  <a:schemeClr val="tx1"/>
                </a:solidFill>
                <a:latin typeface="Frutiger LT Std 55 Roman"/>
                <a:ea typeface="ＭＳ Ｐゴシック" pitchFamily="5" charset="-128"/>
                <a:cs typeface="Frutiger LT Std 55 Roman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" charset="0"/>
              <a:buChar char="»"/>
              <a:defRPr sz="2000" kern="1200">
                <a:solidFill>
                  <a:schemeClr val="tx1"/>
                </a:solidFill>
                <a:latin typeface="Frutiger LT Std 55 Roman"/>
                <a:ea typeface="ＭＳ Ｐゴシック" pitchFamily="5" charset="-128"/>
                <a:cs typeface="Frutiger LT Std 55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400" b="1" i="0" dirty="0">
                <a:effectLst/>
                <a:latin typeface="Arial" panose="020B0604020202020204" pitchFamily="34" charset="0"/>
              </a:rPr>
              <a:t>Starting early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: How to introduce career development at earlier ages and stages to ensure effective academic and career development in high-school.</a:t>
            </a:r>
          </a:p>
          <a:p>
            <a:pPr>
              <a:buClrTx/>
            </a:pPr>
            <a:r>
              <a:rPr lang="en-US" sz="1400" b="1" i="0" dirty="0">
                <a:effectLst/>
                <a:latin typeface="Arial" panose="020B0604020202020204" pitchFamily="34" charset="0"/>
              </a:rPr>
              <a:t>Delivering real-world experiences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: the importance of work-based learning and how to deliver an organized, efficient, high-quality WBL experience to properly prepare students for the workplace.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buClrTx/>
            </a:pPr>
            <a:r>
              <a:rPr lang="en-US" sz="1400" b="1" i="0" dirty="0">
                <a:effectLst/>
                <a:latin typeface="Arial" panose="020B0604020202020204" pitchFamily="34" charset="0"/>
              </a:rPr>
              <a:t>Unifying your district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: How to align counseling and CTE to level-up your student career development activities and develop a cohesive strategy for student success.</a:t>
            </a:r>
          </a:p>
          <a:p>
            <a:pPr>
              <a:buClrTx/>
            </a:pPr>
            <a:r>
              <a:rPr lang="en-US" sz="1400" b="1" i="0" dirty="0">
                <a:effectLst/>
                <a:latin typeface="Arial" panose="020B0604020202020204" pitchFamily="34" charset="0"/>
              </a:rPr>
              <a:t>Connecting SEL to career success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: The role social-emotional learning plays and how to incorporate it into your career development practice.</a:t>
            </a:r>
          </a:p>
          <a:p>
            <a:pPr>
              <a:buClrTx/>
            </a:pPr>
            <a:r>
              <a:rPr lang="en-US" sz="1400" b="1" i="0" dirty="0">
                <a:effectLst/>
                <a:latin typeface="Arial" panose="020B0604020202020204" pitchFamily="34" charset="0"/>
              </a:rPr>
              <a:t>Technology to deliver equity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: How to utilize technology to give all students timely, relevant, and accurate information about future options.</a:t>
            </a:r>
          </a:p>
          <a:p>
            <a:pPr marL="0" indent="0">
              <a:buClrTx/>
              <a:buNone/>
            </a:pPr>
            <a:endParaRPr lang="en-US" sz="1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9F40A-267A-49B2-8570-84C9C02703A8}"/>
              </a:ext>
            </a:extLst>
          </p:cNvPr>
          <p:cNvSpPr txBox="1"/>
          <p:nvPr/>
        </p:nvSpPr>
        <p:spPr>
          <a:xfrm>
            <a:off x="2788361" y="2889959"/>
            <a:ext cx="547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www.acteonline.org/why-cte/student-career-development/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198B4-512D-4663-8829-A34BFD3C3D72}"/>
              </a:ext>
            </a:extLst>
          </p:cNvPr>
          <p:cNvSpPr txBox="1"/>
          <p:nvPr/>
        </p:nvSpPr>
        <p:spPr>
          <a:xfrm>
            <a:off x="3048000" y="32835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3F481-6388-4AFD-ACF1-76762655002D}"/>
              </a:ext>
            </a:extLst>
          </p:cNvPr>
          <p:cNvSpPr txBox="1"/>
          <p:nvPr/>
        </p:nvSpPr>
        <p:spPr>
          <a:xfrm>
            <a:off x="3048000" y="32835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75D02-92ED-4B2F-811A-04245134DEB7}"/>
              </a:ext>
            </a:extLst>
          </p:cNvPr>
          <p:cNvSpPr txBox="1"/>
          <p:nvPr/>
        </p:nvSpPr>
        <p:spPr>
          <a:xfrm>
            <a:off x="3048000" y="32835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74697-4234-4FD4-ABC9-A0A62C7C7F44}"/>
              </a:ext>
            </a:extLst>
          </p:cNvPr>
          <p:cNvSpPr txBox="1"/>
          <p:nvPr/>
        </p:nvSpPr>
        <p:spPr>
          <a:xfrm>
            <a:off x="3048000" y="32835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F4567-A7FA-425F-8FC7-FAB6E3F388C2}"/>
              </a:ext>
            </a:extLst>
          </p:cNvPr>
          <p:cNvSpPr txBox="1"/>
          <p:nvPr/>
        </p:nvSpPr>
        <p:spPr>
          <a:xfrm>
            <a:off x="3048000" y="32835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147F99-EA69-4495-987E-33A475A44FB7}"/>
              </a:ext>
            </a:extLst>
          </p:cNvPr>
          <p:cNvSpPr txBox="1"/>
          <p:nvPr/>
        </p:nvSpPr>
        <p:spPr>
          <a:xfrm>
            <a:off x="3048000" y="32835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B755-5FD7-4CF6-BA97-762838C7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2755"/>
            <a:ext cx="10972800" cy="1143000"/>
          </a:xfrm>
        </p:spPr>
        <p:txBody>
          <a:bodyPr/>
          <a:lstStyle/>
          <a:p>
            <a:r>
              <a:rPr lang="en-US" dirty="0"/>
              <a:t>Today’s guests…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EC22-32F4-430E-88A4-B88BDC38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3179"/>
            <a:ext cx="10972800" cy="3897518"/>
          </a:xfrm>
        </p:spPr>
        <p:txBody>
          <a:bodyPr/>
          <a:lstStyle/>
          <a:p>
            <a:pPr algn="l" fontAlgn="base"/>
            <a:r>
              <a:rPr lang="en-US" sz="2400" b="1" i="0" dirty="0">
                <a:solidFill>
                  <a:srgbClr val="3C3C3C"/>
                </a:solidFill>
                <a:effectLst/>
                <a:latin typeface="Raleway"/>
              </a:rPr>
              <a:t>Nicole Cobb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Raleway"/>
              </a:rPr>
              <a:t>, Ed.D., Vice President, ACTE Counseling and Career Development Division; Associate Professor of Practice, Department of Human and Organizational Development, Vanderbilt University, Nashville, TN (moderator)</a:t>
            </a:r>
          </a:p>
          <a:p>
            <a:pPr marL="0" indent="0" algn="l" fontAlgn="base">
              <a:lnSpc>
                <a:spcPts val="1500"/>
              </a:lnSpc>
              <a:buNone/>
            </a:pPr>
            <a:endParaRPr lang="en-US" sz="2400" b="1" i="0" dirty="0">
              <a:solidFill>
                <a:srgbClr val="3C3C3C"/>
              </a:solidFill>
              <a:effectLst/>
              <a:latin typeface="Raleway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C3C3C"/>
                </a:solidFill>
                <a:effectLst/>
                <a:latin typeface="Raleway"/>
              </a:rPr>
              <a:t>Brian Bontempo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Raleway"/>
              </a:rPr>
              <a:t>, Ed.D., Superintendent, Auburn Career Center and Ohio Technical Center, Concord, OH</a:t>
            </a:r>
          </a:p>
          <a:p>
            <a:pPr marL="0" indent="0" algn="l" fontAlgn="base">
              <a:lnSpc>
                <a:spcPts val="1500"/>
              </a:lnSpc>
              <a:buNone/>
            </a:pPr>
            <a:endParaRPr lang="en-US" sz="2400" b="1" i="0" dirty="0">
              <a:solidFill>
                <a:srgbClr val="3C3C3C"/>
              </a:solidFill>
              <a:effectLst/>
              <a:latin typeface="Raleway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C3C3C"/>
                </a:solidFill>
                <a:effectLst/>
                <a:latin typeface="Raleway"/>
              </a:rPr>
              <a:t>Caroline Cockman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Raleway"/>
              </a:rPr>
              <a:t>, School Counselor, Apex Elementary School, Apex, NC</a:t>
            </a:r>
          </a:p>
          <a:p>
            <a:pPr marL="0" indent="0" algn="l" fontAlgn="base">
              <a:lnSpc>
                <a:spcPts val="1500"/>
              </a:lnSpc>
              <a:buNone/>
            </a:pPr>
            <a:endParaRPr lang="en-US" sz="2400" b="1" i="0" dirty="0">
              <a:solidFill>
                <a:srgbClr val="3C3C3C"/>
              </a:solidFill>
              <a:effectLst/>
              <a:latin typeface="Raleway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C3C3C"/>
                </a:solidFill>
                <a:effectLst/>
                <a:latin typeface="Raleway"/>
              </a:rPr>
              <a:t>Dana Jackson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Raleway"/>
              </a:rPr>
              <a:t>, Executive Director, Counseling Services and College Access, Grand Prairie Independent School District, Grand Prairie, TX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07BB-DF25-4D5B-A1C5-B79EAE68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631B-6F65-4CA7-B869-DD07F1C0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94037-7056-4D37-94F6-CCE94F81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A89C-A5AC-423F-ADF4-C2298C84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6164-8F01-4297-B24B-63A3F45B4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53FA3-89C8-4007-B66A-E7F38AF8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" y="0"/>
            <a:ext cx="12158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C7C1-69DE-4A33-B5A7-5247ABD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9449-3565-4503-B7CB-39CFF1225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C13AA-876B-4B6C-A404-ED7E61DE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0"/>
            <a:ext cx="12192000" cy="68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D583-D33E-453D-A238-ADDEED73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2B15-75AE-4772-80E5-CAA75C739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B2B08-557B-4B75-9F86-894E5D96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3"/>
            <a:ext cx="12192000" cy="68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C7E9-637D-4D4E-90F2-50445124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B2537-1CF7-4347-A197-AE1A706B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1A7CB-BD7E-4E10-B204-B149F68A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" y="0"/>
            <a:ext cx="1218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1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C5DB-4B6B-45F4-A962-D9F8DCB7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E89B-28BE-4494-BDCB-8B598C818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173DC-7A2C-481C-B8D0-4CC17E6C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12192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3981"/>
      </p:ext>
    </p:extLst>
  </p:cSld>
  <p:clrMapOvr>
    <a:masterClrMapping/>
  </p:clrMapOvr>
</p:sld>
</file>

<file path=ppt/theme/theme1.xml><?xml version="1.0" encoding="utf-8"?>
<a:theme xmlns:a="http://schemas.openxmlformats.org/drawingml/2006/main" name="NPS19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3E671157D044E95F0162E28733D58" ma:contentTypeVersion="12" ma:contentTypeDescription="Create a new document." ma:contentTypeScope="" ma:versionID="ee8b89aa97c1f9c4e960c29ace36eb44">
  <xsd:schema xmlns:xsd="http://www.w3.org/2001/XMLSchema" xmlns:xs="http://www.w3.org/2001/XMLSchema" xmlns:p="http://schemas.microsoft.com/office/2006/metadata/properties" xmlns:ns2="8a36f93f-62a5-4d8f-8acb-f5a620604acb" xmlns:ns3="fa0bef17-26ed-411d-baf7-5eebe850c537" targetNamespace="http://schemas.microsoft.com/office/2006/metadata/properties" ma:root="true" ma:fieldsID="f26cd3b656a87ae7c8f2355e4ae1c6b1" ns2:_="" ns3:_="">
    <xsd:import namespace="8a36f93f-62a5-4d8f-8acb-f5a620604acb"/>
    <xsd:import namespace="fa0bef17-26ed-411d-baf7-5eebe850c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6f93f-62a5-4d8f-8acb-f5a620604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bef17-26ed-411d-baf7-5eebe850c5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70B513-AC63-40BC-8DEC-43E5AE3C7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6f93f-62a5-4d8f-8acb-f5a620604acb"/>
    <ds:schemaRef ds:uri="fa0bef17-26ed-411d-baf7-5eebe850c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F4ADE-A6CB-4012-A469-B67F57FCB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79D4F-0E9D-4C55-9CEE-FBDC43CA4E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388</Words>
  <Application>Microsoft Office PowerPoint</Application>
  <PresentationFormat>Widescreen</PresentationFormat>
  <Paragraphs>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Raleway</vt:lpstr>
      <vt:lpstr>Frutiger LT Std 65 Bold</vt:lpstr>
      <vt:lpstr>Frutiger LT Std 55 Roman</vt:lpstr>
      <vt:lpstr>Helvetica Neue</vt:lpstr>
      <vt:lpstr>Arial</vt:lpstr>
      <vt:lpstr>Calibri</vt:lpstr>
      <vt:lpstr>NPS19 TEMPLATE</vt:lpstr>
      <vt:lpstr>Starting Early – Introducing Career Development in the Early Grades </vt:lpstr>
      <vt:lpstr>PowerPoint Presentation</vt:lpstr>
      <vt:lpstr>Today’s guests…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DeWitt</dc:creator>
  <cp:lastModifiedBy>Steve DeWitt</cp:lastModifiedBy>
  <cp:revision>109</cp:revision>
  <dcterms:modified xsi:type="dcterms:W3CDTF">2021-01-19T16:08:31Z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0x0101007693E671157D044E95F0162E28733D58</vt:lpwstr>
  </property>
</Properties>
</file>