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22" r:id="rId1"/>
  </p:sldMasterIdLst>
  <p:notesMasterIdLst>
    <p:notesMasterId r:id="rId8"/>
  </p:notesMasterIdLst>
  <p:handoutMasterIdLst>
    <p:handoutMasterId r:id="rId9"/>
  </p:handoutMasterIdLst>
  <p:sldIdLst>
    <p:sldId id="341" r:id="rId2"/>
    <p:sldId id="276" r:id="rId3"/>
    <p:sldId id="321" r:id="rId4"/>
    <p:sldId id="322" r:id="rId5"/>
    <p:sldId id="325" r:id="rId6"/>
    <p:sldId id="342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DD19CEC-D3F7-4A84-A9EA-7DB03F1A46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7B10B5-DCE8-446E-B11F-6D9231E2C0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C8F5F2-9E32-4538-A38E-7AAA72545556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7AD113-6978-4B00-A24C-7326C6ECEC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0EBD35-87FE-416F-8926-74F52D403E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B71D7-734A-4CC4-841B-BD5EB5D9C4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9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Mark Forbush and Doug Bush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68952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Mark Forbush and Doug Bush</a:t>
            </a: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Mark Forbush and Doug Bush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9797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Mark Forbush and Doug Bush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1275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/>
              <a:t>Mark Forbush and Doug Bush - Reference</a:t>
            </a:r>
            <a:r>
              <a:rPr lang="en-US" baseline="0" dirty="0"/>
              <a:t> </a:t>
            </a:r>
            <a:r>
              <a:rPr lang="en-US" dirty="0"/>
              <a:t>Appendix</a:t>
            </a:r>
            <a:r>
              <a:rPr lang="en-US" baseline="0" dirty="0"/>
              <a:t> G and H in tool kit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36156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Mark Forbush and Doug Bush </a:t>
            </a:r>
            <a:r>
              <a:rPr lang="en-US" dirty="0"/>
              <a:t>- Reference</a:t>
            </a:r>
            <a:r>
              <a:rPr lang="en-US" baseline="0" dirty="0"/>
              <a:t> </a:t>
            </a:r>
            <a:r>
              <a:rPr lang="en-US" dirty="0"/>
              <a:t>Appendix</a:t>
            </a:r>
            <a:r>
              <a:rPr lang="en-US" baseline="0" dirty="0"/>
              <a:t> G and H in tool kit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9376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574800"/>
            <a:ext cx="6619244" cy="2008236"/>
          </a:xfrm>
          <a:prstGeom prst="rect">
            <a:avLst/>
          </a:prstGeom>
        </p:spPr>
        <p:txBody>
          <a:bodyPr anchor="b"/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3583035"/>
            <a:ext cx="6619244" cy="646065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619239" y="1344169"/>
            <a:ext cx="742949" cy="2285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713982" y="2420874"/>
            <a:ext cx="2900934" cy="233172"/>
          </a:xfrm>
        </p:spPr>
        <p:txBody>
          <a:bodyPr/>
          <a:lstStyle>
            <a:lvl1pPr>
              <a:defRPr sz="7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3257" y="219457"/>
            <a:ext cx="628649" cy="575765"/>
          </a:xfrm>
        </p:spPr>
        <p:txBody>
          <a:bodyPr/>
          <a:lstStyle>
            <a:lvl1pPr>
              <a:defRPr sz="2100" b="0" i="0">
                <a:latin typeface="+mj-lt"/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78220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8" y="3727445"/>
            <a:ext cx="6619243" cy="42505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514350"/>
            <a:ext cx="6619244" cy="257175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218" y="4152499"/>
            <a:ext cx="6619242" cy="370284"/>
          </a:xfrm>
        </p:spPr>
        <p:txBody>
          <a:bodyPr>
            <a:normAutofit/>
          </a:bodyPr>
          <a:lstStyle>
            <a:lvl1pPr marL="0" indent="0">
              <a:buNone/>
              <a:defRPr sz="9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49412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95528"/>
            <a:ext cx="6624828" cy="1028700"/>
          </a:xfrm>
          <a:prstGeom prst="rect">
            <a:avLst/>
          </a:prstGeom>
        </p:spPr>
        <p:txBody>
          <a:bodyPr anchor="ctr" anchorCtr="0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4109" y="2660904"/>
            <a:ext cx="6619244" cy="1858518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19771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673721" y="447576"/>
            <a:ext cx="601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7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7286297" y="1971975"/>
            <a:ext cx="601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7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735388"/>
            <a:ext cx="6345737" cy="2023687"/>
          </a:xfrm>
          <a:prstGeom prst="rect">
            <a:avLst/>
          </a:prstGeom>
        </p:spPr>
        <p:txBody>
          <a:bodyPr anchor="ctr" anchorCtr="0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459459" y="2759990"/>
            <a:ext cx="5794329" cy="256631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05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771898"/>
            <a:ext cx="6619244" cy="748394"/>
          </a:xfrm>
        </p:spPr>
        <p:txBody>
          <a:bodyPr anchor="ctr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90536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780144"/>
            <a:ext cx="6649217" cy="1364742"/>
          </a:xfrm>
          <a:prstGeom prst="rect">
            <a:avLst/>
          </a:prstGeo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3771900"/>
            <a:ext cx="6619244" cy="6453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7819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30251"/>
            <a:ext cx="6619244" cy="530223"/>
          </a:xfrm>
          <a:prstGeom prst="rect">
            <a:avLst/>
          </a:prstGeom>
        </p:spPr>
        <p:txBody>
          <a:bodyPr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1952625"/>
            <a:ext cx="2346876" cy="432196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216" y="2384823"/>
            <a:ext cx="2346876" cy="21354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4541" y="1952625"/>
            <a:ext cx="2359035" cy="432196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4541" y="2384823"/>
            <a:ext cx="2359035" cy="21354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15025" y="1946274"/>
            <a:ext cx="2370772" cy="438549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15025" y="2384823"/>
            <a:ext cx="2370772" cy="21354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8743" y="1952625"/>
            <a:ext cx="24423" cy="256766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31868" y="1952625"/>
            <a:ext cx="0" cy="256766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3997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30251"/>
            <a:ext cx="6619244" cy="530223"/>
          </a:xfrm>
          <a:prstGeom prst="rect">
            <a:avLst/>
          </a:prstGeom>
        </p:spPr>
        <p:txBody>
          <a:bodyPr anchor="ctr" anchorCtr="0"/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5" y="3399634"/>
            <a:ext cx="2287829" cy="432195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00914" y="1958187"/>
            <a:ext cx="2018432" cy="118807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215" y="3831831"/>
            <a:ext cx="2287829" cy="688462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649" y="3399631"/>
            <a:ext cx="228782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61347" y="1952625"/>
            <a:ext cx="2018432" cy="11936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6649" y="3831831"/>
            <a:ext cx="2287829" cy="68443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7575" y="3399631"/>
            <a:ext cx="228782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22273" y="1952625"/>
            <a:ext cx="2018432" cy="119363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87575" y="3831831"/>
            <a:ext cx="2287829" cy="688460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8184" y="1952626"/>
            <a:ext cx="1" cy="259635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55514" y="1952626"/>
            <a:ext cx="0" cy="2596358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3841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30251"/>
            <a:ext cx="6619244" cy="53022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16" y="1946275"/>
            <a:ext cx="6619244" cy="2568576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894018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2568" y="958850"/>
            <a:ext cx="1081175" cy="3561443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16" y="958849"/>
            <a:ext cx="4692019" cy="35614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050820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25562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30252"/>
            <a:ext cx="6619244" cy="530223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216" y="1952625"/>
            <a:ext cx="6619244" cy="2562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75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55154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009394"/>
            <a:ext cx="3257550" cy="1714500"/>
          </a:xfrm>
          <a:prstGeom prst="rect">
            <a:avLst/>
          </a:prstGeom>
        </p:spPr>
        <p:txBody>
          <a:bodyPr anchor="ctr" anchorCtr="0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0932" y="2009394"/>
            <a:ext cx="2818638" cy="1714500"/>
          </a:xfrm>
        </p:spPr>
        <p:txBody>
          <a:bodyPr anchor="ctr" anchorCtr="0"/>
          <a:lstStyle>
            <a:lvl1pPr marL="0" indent="0" algn="l">
              <a:buNone/>
              <a:defRPr sz="1500" cap="all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75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6040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726948"/>
            <a:ext cx="6619244" cy="5280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216" y="1952625"/>
            <a:ext cx="3621024" cy="256222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6582" y="1952625"/>
            <a:ext cx="3621024" cy="256222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98628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726948"/>
            <a:ext cx="6619244" cy="528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1954530"/>
            <a:ext cx="362102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216" y="2398836"/>
            <a:ext cx="3621024" cy="213283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6582" y="1954530"/>
            <a:ext cx="362102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6533" y="2390941"/>
            <a:ext cx="3618870" cy="21407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62182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109" y="726948"/>
            <a:ext cx="6619244" cy="52806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51762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78359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973836"/>
            <a:ext cx="2094869" cy="1197864"/>
          </a:xfrm>
          <a:prstGeom prst="rect">
            <a:avLst/>
          </a:prstGeo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256" y="1085850"/>
            <a:ext cx="3896998" cy="3429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215" y="2346961"/>
            <a:ext cx="2094869" cy="2171699"/>
          </a:xfrm>
        </p:spPr>
        <p:txBody>
          <a:bodyPr/>
          <a:lstStyle>
            <a:lvl1pPr marL="0" indent="0">
              <a:buNone/>
              <a:defRPr sz="105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94702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1" y="1269999"/>
            <a:ext cx="2895194" cy="130175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10903" y="857250"/>
            <a:ext cx="2420395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216" y="2743200"/>
            <a:ext cx="2894409" cy="1028700"/>
          </a:xfrm>
        </p:spPr>
        <p:txBody>
          <a:bodyPr>
            <a:normAutofit/>
          </a:bodyPr>
          <a:lstStyle>
            <a:lvl1pPr marL="0" indent="0">
              <a:buNone/>
              <a:defRPr sz="105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41687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191" y="1"/>
            <a:ext cx="9145191" cy="5146166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866216" y="730251"/>
            <a:ext cx="6571060" cy="53022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1952625"/>
            <a:ext cx="6571060" cy="2562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89571" y="4793743"/>
            <a:ext cx="742949" cy="2285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750" b="1" i="0">
                <a:solidFill>
                  <a:schemeClr val="accent1"/>
                </a:solidFill>
              </a:defRPr>
            </a:lvl1pPr>
          </a:lstStyle>
          <a:p>
            <a:fld id="{31D2B4C7-BCD5-4E7D-B58D-AB791EC9C65A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8338" y="4793742"/>
            <a:ext cx="2900934" cy="233172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75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21797"/>
            <a:ext cx="628649" cy="57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bg1"/>
                </a:solidFill>
              </a:defRPr>
            </a:lvl1pPr>
          </a:lstStyle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 smtClean="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799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  <p:sldLayoutId id="2147483840" r:id="rId18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pixabay.com/illustrations/question-mark-question-mark-symbol-706906/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" name="Rectangle 121">
            <a:extLst>
              <a:ext uri="{FF2B5EF4-FFF2-40B4-BE49-F238E27FC236}">
                <a16:creationId xmlns:a16="http://schemas.microsoft.com/office/drawing/2014/main" id="{33474BD5-5CDD-4624-B265-461D5D2FAB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23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89C082B5-9FB8-47CC-AE81-E993CEC17D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191" y="0"/>
            <a:ext cx="9145191" cy="5146166"/>
            <a:chOff x="-1588" y="0"/>
            <a:chExt cx="12193588" cy="6861555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49775A48-EE8C-4715-94E0-D6CC9F99AA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DA7DF42E-92EA-43F7-B3B1-AF3704E370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19381BF3-00FA-475A-AF22-25E832179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9327A924-89E3-4A90-B5A4-93D47D66C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9" name="Freeform 5">
              <a:extLst>
                <a:ext uri="{FF2B5EF4-FFF2-40B4-BE49-F238E27FC236}">
                  <a16:creationId xmlns:a16="http://schemas.microsoft.com/office/drawing/2014/main" id="{3FEF908F-83B8-4DD0-8A1B-F1F735BE92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0" name="Freeform 5">
              <a:extLst>
                <a:ext uri="{FF2B5EF4-FFF2-40B4-BE49-F238E27FC236}">
                  <a16:creationId xmlns:a16="http://schemas.microsoft.com/office/drawing/2014/main" id="{9C3956E1-F253-4F36-84D5-22D5373F0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1" name="Freeform 5">
              <a:extLst>
                <a:ext uri="{FF2B5EF4-FFF2-40B4-BE49-F238E27FC236}">
                  <a16:creationId xmlns:a16="http://schemas.microsoft.com/office/drawing/2014/main" id="{68E0CC82-48EE-47B3-8BF4-8C58CF31CE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3" name="Rectangle 132">
            <a:extLst>
              <a:ext uri="{FF2B5EF4-FFF2-40B4-BE49-F238E27FC236}">
                <a16:creationId xmlns:a16="http://schemas.microsoft.com/office/drawing/2014/main" id="{9E382A3D-2F90-475C-8DF2-F666FEA34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1" name="Shape 101"/>
          <p:cNvSpPr txBox="1">
            <a:spLocks noGrp="1"/>
          </p:cNvSpPr>
          <p:nvPr>
            <p:ph type="ctrTitle"/>
          </p:nvPr>
        </p:nvSpPr>
        <p:spPr>
          <a:xfrm>
            <a:off x="1262378" y="857250"/>
            <a:ext cx="6619243" cy="2541912"/>
          </a:xfrm>
          <a:prstGeom prst="rect">
            <a:avLst/>
          </a:prstGeom>
        </p:spPr>
        <p:txBody>
          <a:bodyPr lIns="91425" tIns="91425" rIns="91425" bIns="91425" anchor="ctr" anchorCtr="0">
            <a:normAutofit fontScale="90000"/>
          </a:bodyPr>
          <a:lstStyle/>
          <a:p>
            <a:pPr lvl="0" algn="ctr" rtl="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5400" dirty="0">
                <a:solidFill>
                  <a:srgbClr val="FFFFFF"/>
                </a:solidFill>
              </a:rPr>
              <a:t>BREAKOUT SESSION</a:t>
            </a:r>
            <a:br>
              <a:rPr lang="en-US" sz="3100" dirty="0">
                <a:solidFill>
                  <a:srgbClr val="FFFFFF"/>
                </a:solidFill>
              </a:rPr>
            </a:br>
            <a:br>
              <a:rPr lang="en-US" sz="3100" dirty="0">
                <a:solidFill>
                  <a:srgbClr val="FFFFFF"/>
                </a:solidFill>
              </a:rPr>
            </a:br>
            <a:br>
              <a:rPr lang="en-US" sz="3100" dirty="0">
                <a:solidFill>
                  <a:srgbClr val="FFFFFF"/>
                </a:solidFill>
              </a:rPr>
            </a:br>
            <a:r>
              <a:rPr lang="en-US" sz="3100" dirty="0">
                <a:solidFill>
                  <a:srgbClr val="FFFFFF"/>
                </a:solidFill>
              </a:rPr>
              <a:t>Program Advisory Committee Toolkit</a:t>
            </a:r>
            <a:endParaRPr lang="en" sz="3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38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89">
            <a:extLst>
              <a:ext uri="{FF2B5EF4-FFF2-40B4-BE49-F238E27FC236}">
                <a16:creationId xmlns:a16="http://schemas.microsoft.com/office/drawing/2014/main" id="{C8E92A9B-56BB-484E-A885-6FF999C15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191" y="0"/>
            <a:ext cx="9145191" cy="5146166"/>
            <a:chOff x="-1588" y="0"/>
            <a:chExt cx="12193588" cy="6861555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882D236D-EC3D-4158-9972-C92C36D60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9F1A34D6-00E0-4160-B42C-C0F61837F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8F0CCB13-1DEC-47CE-B46A-6F8911527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1287698F-BA3C-4B14-8EFD-4BB510CA8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5" name="Freeform 5">
              <a:extLst>
                <a:ext uri="{FF2B5EF4-FFF2-40B4-BE49-F238E27FC236}">
                  <a16:creationId xmlns:a16="http://schemas.microsoft.com/office/drawing/2014/main" id="{E098F9C4-2AE2-4FA4-974F-9C9F4ED35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6" name="Freeform 5">
              <a:extLst>
                <a:ext uri="{FF2B5EF4-FFF2-40B4-BE49-F238E27FC236}">
                  <a16:creationId xmlns:a16="http://schemas.microsoft.com/office/drawing/2014/main" id="{BD6C01FB-DF9D-42FE-9C82-DEF119DB6A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7" name="Freeform 5">
              <a:extLst>
                <a:ext uri="{FF2B5EF4-FFF2-40B4-BE49-F238E27FC236}">
                  <a16:creationId xmlns:a16="http://schemas.microsoft.com/office/drawing/2014/main" id="{7B264309-727F-43C4-9E15-AB69155D89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id="{3E20E404-0173-46F6-9DC4-C960A57783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1" name="Rectangle 100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3154" y="350547"/>
            <a:ext cx="521872" cy="4439337"/>
          </a:xfrm>
          <a:prstGeom prst="rect">
            <a:avLst/>
          </a:prstGeom>
          <a:solidFill>
            <a:srgbClr val="0D0D0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51435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7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866215" y="641610"/>
            <a:ext cx="6571060" cy="67400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defTabSz="457200">
              <a:lnSpc>
                <a:spcPct val="90000"/>
              </a:lnSpc>
              <a:spcBef>
                <a:spcPct val="0"/>
              </a:spcBef>
            </a:pPr>
            <a:r>
              <a:rPr lang="en-US" sz="2800" dirty="0">
                <a:solidFill>
                  <a:srgbClr val="FFFFFF"/>
                </a:solidFill>
              </a:rPr>
              <a:t>Program Advisory Committee Toolkit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866215" y="1559379"/>
            <a:ext cx="6798941" cy="279801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marL="0" lvl="0" indent="0" defTabSz="457200">
              <a:spcBef>
                <a:spcPts val="1000"/>
              </a:spcBef>
              <a:buNone/>
            </a:pPr>
            <a:r>
              <a:rPr lang="en-US" sz="2400" dirty="0">
                <a:solidFill>
                  <a:srgbClr val="EBEBEB"/>
                </a:solidFill>
              </a:rPr>
              <a:t>When you think of Advisory Committee…</a:t>
            </a:r>
          </a:p>
          <a:p>
            <a:pPr marL="0" lvl="0" indent="0" algn="r" defTabSz="457200">
              <a:spcBef>
                <a:spcPts val="1000"/>
              </a:spcBef>
              <a:buNone/>
            </a:pPr>
            <a:r>
              <a:rPr lang="en-US" sz="2400" dirty="0">
                <a:solidFill>
                  <a:srgbClr val="EBEBEB"/>
                </a:solidFill>
              </a:rPr>
              <a:t>   			</a:t>
            </a:r>
            <a:r>
              <a:rPr lang="en-US" sz="2400" i="1" dirty="0">
                <a:solidFill>
                  <a:srgbClr val="EBEBEB"/>
                </a:solidFill>
              </a:rPr>
              <a:t>THINK  PROGRAM ADVOCACY! 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>
            <a:extLst>
              <a:ext uri="{FF2B5EF4-FFF2-40B4-BE49-F238E27FC236}">
                <a16:creationId xmlns:a16="http://schemas.microsoft.com/office/drawing/2014/main" id="{C8E92A9B-56BB-484E-A885-6FF999C15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191" y="0"/>
            <a:ext cx="9145191" cy="5146166"/>
            <a:chOff x="-1588" y="0"/>
            <a:chExt cx="12193588" cy="6861555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882D236D-EC3D-4158-9972-C92C36D60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9F1A34D6-00E0-4160-B42C-C0F61837F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F0CCB13-1DEC-47CE-B46A-6F8911527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287698F-BA3C-4B14-8EFD-4BB510CA8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Freeform 5">
              <a:extLst>
                <a:ext uri="{FF2B5EF4-FFF2-40B4-BE49-F238E27FC236}">
                  <a16:creationId xmlns:a16="http://schemas.microsoft.com/office/drawing/2014/main" id="{E098F9C4-2AE2-4FA4-974F-9C9F4ED35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5" name="Freeform 5">
              <a:extLst>
                <a:ext uri="{FF2B5EF4-FFF2-40B4-BE49-F238E27FC236}">
                  <a16:creationId xmlns:a16="http://schemas.microsoft.com/office/drawing/2014/main" id="{BD6C01FB-DF9D-42FE-9C82-DEF119DB6A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6" name="Freeform 5">
              <a:extLst>
                <a:ext uri="{FF2B5EF4-FFF2-40B4-BE49-F238E27FC236}">
                  <a16:creationId xmlns:a16="http://schemas.microsoft.com/office/drawing/2014/main" id="{7B264309-727F-43C4-9E15-AB69155D89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3E20E404-0173-46F6-9DC4-C960A57783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C314C310-850D-4491-AA52-C75BEA68B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D4EC3799-3F52-48CE-85CC-83AED368E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5143500"/>
            <a:chOff x="0" y="0"/>
            <a:chExt cx="12192000" cy="6858000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F3FC2939-BF10-4CBC-904B-74A17D4B9C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4" name="Freeform 5">
              <a:extLst>
                <a:ext uri="{FF2B5EF4-FFF2-40B4-BE49-F238E27FC236}">
                  <a16:creationId xmlns:a16="http://schemas.microsoft.com/office/drawing/2014/main" id="{266B6D5D-11B6-40A6-9CEF-F0B0D104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627185" y="814161"/>
            <a:ext cx="2573210" cy="351517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 algn="r" defTabSz="457200">
              <a:spcBef>
                <a:spcPct val="0"/>
              </a:spcBef>
            </a:pPr>
            <a:r>
              <a:rPr lang="en-US" sz="3300" dirty="0">
                <a:solidFill>
                  <a:schemeClr val="tx1"/>
                </a:solidFill>
              </a:rPr>
              <a:t>Program Advisory Committee Toolkit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789E20C7-BB50-4317-93C7-90C8ED80B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1448239"/>
            <a:ext cx="0" cy="2400300"/>
          </a:xfrm>
          <a:prstGeom prst="line">
            <a:avLst/>
          </a:prstGeom>
          <a:ln w="15875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515656" y="595217"/>
            <a:ext cx="4673285" cy="35151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/>
              <a:t>Give members something to do.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600" dirty="0"/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/>
              <a:t>Program advisory committee members will…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/>
              <a:t>need to feel more engaged than just listening to a report.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/>
              <a:t>need to have ownership.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/>
              <a:t>be your best community advocate.</a:t>
            </a:r>
          </a:p>
          <a:p>
            <a:pPr marL="742950" lvl="1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600" dirty="0"/>
              <a:t>connect you with resources for your program.</a:t>
            </a:r>
          </a:p>
        </p:txBody>
      </p:sp>
      <p:sp>
        <p:nvSpPr>
          <p:cNvPr id="108" name="Footer Placeholder 4">
            <a:extLst>
              <a:ext uri="{FF2B5EF4-FFF2-40B4-BE49-F238E27FC236}">
                <a16:creationId xmlns:a16="http://schemas.microsoft.com/office/drawing/2014/main" id="{0308D749-5984-4BB8-A788-A85D24304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420832" y="4793878"/>
            <a:ext cx="2894846" cy="2286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>
              <a:solidFill>
                <a:srgbClr val="B31166"/>
              </a:solidFill>
            </a:endParaRPr>
          </a:p>
        </p:txBody>
      </p:sp>
      <p:sp>
        <p:nvSpPr>
          <p:cNvPr id="110" name="Date Placeholder 3">
            <a:extLst>
              <a:ext uri="{FF2B5EF4-FFF2-40B4-BE49-F238E27FC236}">
                <a16:creationId xmlns:a16="http://schemas.microsoft.com/office/drawing/2014/main" id="{95B8172D-A4C8-41B4-8991-78BBEC403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5789140" y="4793879"/>
            <a:ext cx="2248228" cy="22859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l" defTabSz="457200" rtl="0" eaLnBrk="1" latinLnBrk="0" hangingPunct="1">
              <a:defRPr sz="1000" b="0" i="0" kern="1200">
                <a:solidFill>
                  <a:schemeClr val="bg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b="1" dirty="0">
              <a:solidFill>
                <a:srgbClr val="B31166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53FB06-4C91-4721-B810-1C172504CF62}"/>
              </a:ext>
            </a:extLst>
          </p:cNvPr>
          <p:cNvSpPr/>
          <p:nvPr/>
        </p:nvSpPr>
        <p:spPr>
          <a:xfrm>
            <a:off x="1100098" y="4262051"/>
            <a:ext cx="6873293" cy="286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1400" dirty="0"/>
              <a:t>Involvement will increase program advisory committee attendance.</a:t>
            </a:r>
          </a:p>
        </p:txBody>
      </p:sp>
    </p:spTree>
    <p:extLst>
      <p:ext uri="{BB962C8B-B14F-4D97-AF65-F5344CB8AC3E}">
        <p14:creationId xmlns:p14="http://schemas.microsoft.com/office/powerpoint/2010/main" val="904400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>
            <a:extLst>
              <a:ext uri="{FF2B5EF4-FFF2-40B4-BE49-F238E27FC236}">
                <a16:creationId xmlns:a16="http://schemas.microsoft.com/office/drawing/2014/main" id="{C8E92A9B-56BB-484E-A885-6FF999C15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191" y="0"/>
            <a:ext cx="9145191" cy="5146166"/>
            <a:chOff x="-1588" y="0"/>
            <a:chExt cx="12193588" cy="6861555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882D236D-EC3D-4158-9972-C92C36D60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9F1A34D6-00E0-4160-B42C-C0F61837F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F0CCB13-1DEC-47CE-B46A-6F8911527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287698F-BA3C-4B14-8EFD-4BB510CA8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Freeform 5">
              <a:extLst>
                <a:ext uri="{FF2B5EF4-FFF2-40B4-BE49-F238E27FC236}">
                  <a16:creationId xmlns:a16="http://schemas.microsoft.com/office/drawing/2014/main" id="{E098F9C4-2AE2-4FA4-974F-9C9F4ED35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5" name="Freeform 5">
              <a:extLst>
                <a:ext uri="{FF2B5EF4-FFF2-40B4-BE49-F238E27FC236}">
                  <a16:creationId xmlns:a16="http://schemas.microsoft.com/office/drawing/2014/main" id="{BD6C01FB-DF9D-42FE-9C82-DEF119DB6A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6" name="Freeform 5">
              <a:extLst>
                <a:ext uri="{FF2B5EF4-FFF2-40B4-BE49-F238E27FC236}">
                  <a16:creationId xmlns:a16="http://schemas.microsoft.com/office/drawing/2014/main" id="{7B264309-727F-43C4-9E15-AB69155D89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3E20E404-0173-46F6-9DC4-C960A57783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01109B5D-BC35-4376-98A2-F53B03E4E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5">
            <a:extLst>
              <a:ext uri="{FF2B5EF4-FFF2-40B4-BE49-F238E27FC236}">
                <a16:creationId xmlns:a16="http://schemas.microsoft.com/office/drawing/2014/main" id="{94D90C11-98A3-40E3-B04C-A3025D6458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0"/>
            <a:ext cx="9144000" cy="5142309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500188" y="1109486"/>
            <a:ext cx="1966300" cy="329373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 defTabSz="457200">
              <a:spcBef>
                <a:spcPct val="0"/>
              </a:spcBef>
            </a:pPr>
            <a:r>
              <a:rPr lang="en-US" sz="2100" dirty="0">
                <a:solidFill>
                  <a:schemeClr val="tx1"/>
                </a:solidFill>
              </a:rPr>
              <a:t>Program Advisory Committee Requirements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3B28FB1-97C9-4A9E-A45B-356508C2C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extBox 2"/>
          <p:cNvSpPr txBox="1"/>
          <p:nvPr/>
        </p:nvSpPr>
        <p:spPr>
          <a:xfrm>
            <a:off x="2520997" y="857250"/>
            <a:ext cx="5845215" cy="37146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400" dirty="0">
                <a:sym typeface="Verdana"/>
              </a:rPr>
              <a:t>Program advisory committee chair must be from business and industry.</a:t>
            </a:r>
          </a:p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400" dirty="0">
              <a:sym typeface="Verdana"/>
            </a:endParaRPr>
          </a:p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400" dirty="0">
                <a:sym typeface="Verdana"/>
              </a:rPr>
              <a:t>Membership must include representatives from the appropriate program-specific business, industry, a special populations representative and postsecondary representation, and a parent representative.</a:t>
            </a:r>
          </a:p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400" dirty="0">
              <a:sym typeface="Verdana"/>
            </a:endParaRPr>
          </a:p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400" dirty="0"/>
              <a:t>The majority of the membership must be from business and industry.</a:t>
            </a:r>
          </a:p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400" dirty="0">
              <a:sym typeface="Verdana"/>
            </a:endParaRPr>
          </a:p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400" dirty="0">
                <a:sym typeface="Verdana"/>
              </a:rPr>
              <a:t>Representation on the committee should reflect persons from all genders, and racial and ethnic minorities represented within the community.</a:t>
            </a:r>
          </a:p>
          <a:p>
            <a:pPr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sz="1400" dirty="0">
              <a:sym typeface="Verdana"/>
            </a:endParaRPr>
          </a:p>
          <a:p>
            <a:pPr marL="285750" indent="-285750"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sz="1400" dirty="0">
                <a:sym typeface="Verdana"/>
              </a:rPr>
              <a:t>Additional non-voting members may include administrators, counselors, students, and academic teachers.</a:t>
            </a:r>
          </a:p>
        </p:txBody>
      </p:sp>
    </p:spTree>
    <p:extLst>
      <p:ext uri="{BB962C8B-B14F-4D97-AF65-F5344CB8AC3E}">
        <p14:creationId xmlns:p14="http://schemas.microsoft.com/office/powerpoint/2010/main" val="158458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>
            <a:extLst>
              <a:ext uri="{FF2B5EF4-FFF2-40B4-BE49-F238E27FC236}">
                <a16:creationId xmlns:a16="http://schemas.microsoft.com/office/drawing/2014/main" id="{C8E92A9B-56BB-484E-A885-6FF999C15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191" y="0"/>
            <a:ext cx="9145191" cy="5146166"/>
            <a:chOff x="-1588" y="0"/>
            <a:chExt cx="12193588" cy="6861555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882D236D-EC3D-4158-9972-C92C36D60E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3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9F1A34D6-00E0-4160-B42C-C0F61837F5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8F0CCB13-1DEC-47CE-B46A-6F89115275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1287698F-BA3C-4B14-8EFD-4BB510CA8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Freeform 5">
              <a:extLst>
                <a:ext uri="{FF2B5EF4-FFF2-40B4-BE49-F238E27FC236}">
                  <a16:creationId xmlns:a16="http://schemas.microsoft.com/office/drawing/2014/main" id="{E098F9C4-2AE2-4FA4-974F-9C9F4ED35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5" name="Freeform 5">
              <a:extLst>
                <a:ext uri="{FF2B5EF4-FFF2-40B4-BE49-F238E27FC236}">
                  <a16:creationId xmlns:a16="http://schemas.microsoft.com/office/drawing/2014/main" id="{BD6C01FB-DF9D-42FE-9C82-DEF119DB6A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6" name="Freeform 5">
              <a:extLst>
                <a:ext uri="{FF2B5EF4-FFF2-40B4-BE49-F238E27FC236}">
                  <a16:creationId xmlns:a16="http://schemas.microsoft.com/office/drawing/2014/main" id="{7B264309-727F-43C4-9E15-AB69155D89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98" name="Rectangle 97">
            <a:extLst>
              <a:ext uri="{FF2B5EF4-FFF2-40B4-BE49-F238E27FC236}">
                <a16:creationId xmlns:a16="http://schemas.microsoft.com/office/drawing/2014/main" id="{3E20E404-0173-46F6-9DC4-C960A57783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0" name="Rectangle 99">
            <a:extLst>
              <a:ext uri="{FF2B5EF4-FFF2-40B4-BE49-F238E27FC236}">
                <a16:creationId xmlns:a16="http://schemas.microsoft.com/office/drawing/2014/main" id="{B219AE65-9B94-44EA-BEF3-EF4BFA169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F0C81A57-9CD5-461B-8FFE-4A8CB6CFB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3154" y="350547"/>
            <a:ext cx="521872" cy="44393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3086C462-37F4-494D-8292-CCB95221CC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9144000" cy="5143500"/>
            <a:chOff x="0" y="0"/>
            <a:chExt cx="12192000" cy="6858000"/>
          </a:xfrm>
          <a:solidFill>
            <a:srgbClr val="FFFFFF"/>
          </a:solidFill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2C7D2D64-353F-4802-AA48-A70CE6020B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6" name="Freeform 5">
              <a:extLst>
                <a:ext uri="{FF2B5EF4-FFF2-40B4-BE49-F238E27FC236}">
                  <a16:creationId xmlns:a16="http://schemas.microsoft.com/office/drawing/2014/main" id="{30A6328F-CAA3-4052-BF4C-14BD47706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ln>
              <a:noFill/>
            </a:ln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</p:sp>
      </p:grpSp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750279" y="907467"/>
            <a:ext cx="2275935" cy="332856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 algn="r" defTabSz="457200">
              <a:spcBef>
                <a:spcPct val="0"/>
              </a:spcBef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Program Advisory Committee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B13439-E033-4BCD-A1B0-F898D8ABB508}"/>
              </a:ext>
            </a:extLst>
          </p:cNvPr>
          <p:cNvSpPr/>
          <p:nvPr/>
        </p:nvSpPr>
        <p:spPr>
          <a:xfrm>
            <a:off x="3508818" y="794268"/>
            <a:ext cx="3976641" cy="3441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REQUIRED DOCUMENTATION</a:t>
            </a:r>
          </a:p>
          <a:p>
            <a:pPr marL="688975" lvl="1" indent="-231775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Committee Roster</a:t>
            </a:r>
          </a:p>
          <a:p>
            <a:pPr marL="688975" lvl="1" indent="-231775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Meeting Agenda</a:t>
            </a:r>
          </a:p>
          <a:p>
            <a:pPr marL="688975" lvl="1" indent="-231775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Meeting Minutes</a:t>
            </a:r>
          </a:p>
          <a:p>
            <a:pPr marL="231775" indent="-231775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/>
          </a:p>
          <a:p>
            <a:pPr marL="231775" indent="-231775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AD23B2CD-009B-425A-9616-1E1AD1D5A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67515" y="1448239"/>
            <a:ext cx="0" cy="2400300"/>
          </a:xfrm>
          <a:prstGeom prst="line">
            <a:avLst/>
          </a:prstGeom>
          <a:ln w="15875" cap="sq">
            <a:solidFill>
              <a:schemeClr val="accent1">
                <a:lumMod val="7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hape 121">
            <a:extLst>
              <a:ext uri="{FF2B5EF4-FFF2-40B4-BE49-F238E27FC236}">
                <a16:creationId xmlns:a16="http://schemas.microsoft.com/office/drawing/2014/main" id="{5A05B94E-AEBB-4243-AB3F-16EC81B7485B}"/>
              </a:ext>
            </a:extLst>
          </p:cNvPr>
          <p:cNvSpPr txBox="1">
            <a:spLocks/>
          </p:cNvSpPr>
          <p:nvPr/>
        </p:nvSpPr>
        <p:spPr>
          <a:xfrm>
            <a:off x="232678" y="1246536"/>
            <a:ext cx="8678644" cy="5727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" sz="280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0B0343-A3D3-4942-B94C-41C52E7C5E09}"/>
              </a:ext>
            </a:extLst>
          </p:cNvPr>
          <p:cNvSpPr/>
          <p:nvPr/>
        </p:nvSpPr>
        <p:spPr>
          <a:xfrm>
            <a:off x="1658541" y="3955296"/>
            <a:ext cx="56554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en-US" sz="1600" dirty="0">
                <a:solidFill>
                  <a:schemeClr val="accent4">
                    <a:lumMod val="50000"/>
                  </a:schemeClr>
                </a:solidFill>
              </a:rPr>
              <a:t>Reference Program Advisory Committee Toolkit for sample documentation.</a:t>
            </a:r>
          </a:p>
        </p:txBody>
      </p:sp>
    </p:spTree>
    <p:extLst>
      <p:ext uri="{BB962C8B-B14F-4D97-AF65-F5344CB8AC3E}">
        <p14:creationId xmlns:p14="http://schemas.microsoft.com/office/powerpoint/2010/main" val="222575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Rectangle 152">
            <a:extLst>
              <a:ext uri="{FF2B5EF4-FFF2-40B4-BE49-F238E27FC236}">
                <a16:creationId xmlns:a16="http://schemas.microsoft.com/office/drawing/2014/main" id="{C43A114B-CAF8-402E-A898-DEE2C2022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3">
              <a:duotone>
                <a:schemeClr val="dk2">
                  <a:shade val="69000"/>
                  <a:hueMod val="108000"/>
                  <a:satMod val="164000"/>
                  <a:lumMod val="74000"/>
                </a:schemeClr>
                <a:schemeClr val="dk2">
                  <a:tint val="96000"/>
                  <a:hueMod val="88000"/>
                  <a:satMod val="140000"/>
                  <a:lumMod val="132000"/>
                </a:schemeClr>
              </a:duotone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64E68BB1-DCF6-49AB-8FF1-7E68DCBC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1059" y="1371600"/>
            <a:ext cx="2114550" cy="211455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DA9B8539-604B-420E-BA1B-0A2E64CD7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1059" y="4403216"/>
            <a:ext cx="742950" cy="74295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7236CAA2-54C3-4136-B0CC-6837B14D8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191" y="2000250"/>
            <a:ext cx="3143250" cy="314325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1" name="Freeform 5">
            <a:extLst>
              <a:ext uri="{FF2B5EF4-FFF2-40B4-BE49-F238E27FC236}">
                <a16:creationId xmlns:a16="http://schemas.microsoft.com/office/drawing/2014/main" id="{40F86E67-9E86-453F-92BC-648189829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191" y="1190"/>
            <a:ext cx="9144000" cy="5142310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F73C5439-21D4-46F3-9CF4-FF1CE786F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8359" y="0"/>
            <a:ext cx="514350" cy="857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5382515" y="419594"/>
            <a:ext cx="2536723" cy="24614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defTabSz="457200">
              <a:spcBef>
                <a:spcPct val="0"/>
              </a:spcBef>
            </a:pPr>
            <a:r>
              <a:rPr lang="en-US" sz="5400" dirty="0"/>
              <a:t>Q &amp; A</a:t>
            </a:r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0E2931FA-9ED3-41AA-A85F-700318FB72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523128" y="834797"/>
            <a:ext cx="3471568" cy="3471568"/>
          </a:xfrm>
          <a:prstGeom prst="roundRect">
            <a:avLst>
              <a:gd name="adj" fmla="val 1329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4B13439-E033-4BCD-A1B0-F898D8ABB508}"/>
              </a:ext>
            </a:extLst>
          </p:cNvPr>
          <p:cNvSpPr/>
          <p:nvPr/>
        </p:nvSpPr>
        <p:spPr>
          <a:xfrm>
            <a:off x="3508818" y="794268"/>
            <a:ext cx="3976641" cy="3441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31775" indent="-231775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/>
          </a:p>
          <a:p>
            <a:pPr marL="231775" indent="-231775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dirty="0"/>
          </a:p>
        </p:txBody>
      </p:sp>
      <p:sp>
        <p:nvSpPr>
          <p:cNvPr id="7" name="Shape 121">
            <a:extLst>
              <a:ext uri="{FF2B5EF4-FFF2-40B4-BE49-F238E27FC236}">
                <a16:creationId xmlns:a16="http://schemas.microsoft.com/office/drawing/2014/main" id="{5A05B94E-AEBB-4243-AB3F-16EC81B7485B}"/>
              </a:ext>
            </a:extLst>
          </p:cNvPr>
          <p:cNvSpPr txBox="1">
            <a:spLocks/>
          </p:cNvSpPr>
          <p:nvPr/>
        </p:nvSpPr>
        <p:spPr>
          <a:xfrm>
            <a:off x="232678" y="1246536"/>
            <a:ext cx="8678644" cy="572700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280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" sz="2800"/>
          </a:p>
        </p:txBody>
      </p:sp>
    </p:spTree>
    <p:extLst>
      <p:ext uri="{BB962C8B-B14F-4D97-AF65-F5344CB8AC3E}">
        <p14:creationId xmlns:p14="http://schemas.microsoft.com/office/powerpoint/2010/main" val="30897356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243</Words>
  <Application>Microsoft Office PowerPoint</Application>
  <PresentationFormat>On-screen Show (16:9)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 Boardroom</vt:lpstr>
      <vt:lpstr>BREAKOUT SESSION   Program Advisory Committee Toolkit</vt:lpstr>
      <vt:lpstr>Program Advisory Committee Toolkit</vt:lpstr>
      <vt:lpstr>Program Advisory Committee Toolkit</vt:lpstr>
      <vt:lpstr>Program Advisory Committee Requirements</vt:lpstr>
      <vt:lpstr>Program Advisory Committee 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SESSION   Program Advisory Committee Toolkit</dc:title>
  <dc:creator>Forbush, Mark</dc:creator>
  <cp:lastModifiedBy> </cp:lastModifiedBy>
  <cp:revision>4</cp:revision>
  <dcterms:created xsi:type="dcterms:W3CDTF">2020-10-15T20:09:14Z</dcterms:created>
  <dcterms:modified xsi:type="dcterms:W3CDTF">2020-11-02T18:32:28Z</dcterms:modified>
</cp:coreProperties>
</file>