
<file path=[Content_Types].xml><?xml version="1.0" encoding="utf-8"?>
<Types xmlns="http://schemas.openxmlformats.org/package/2006/content-types">
  <Default Extension="1" ContentType="image/jpe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95" r:id="rId5"/>
    <p:sldId id="296" r:id="rId6"/>
    <p:sldId id="280" r:id="rId7"/>
    <p:sldId id="302" r:id="rId8"/>
    <p:sldId id="281" r:id="rId9"/>
    <p:sldId id="282" r:id="rId10"/>
    <p:sldId id="286" r:id="rId11"/>
    <p:sldId id="287" r:id="rId12"/>
    <p:sldId id="288" r:id="rId13"/>
    <p:sldId id="303" r:id="rId14"/>
    <p:sldId id="300" r:id="rId15"/>
    <p:sldId id="301" r:id="rId16"/>
    <p:sldId id="278" r:id="rId17"/>
  </p:sldIdLst>
  <p:sldSz cx="12192000" cy="6858000"/>
  <p:notesSz cx="6858000" cy="9144000"/>
  <p:embeddedFontLst>
    <p:embeddedFont>
      <p:font typeface="Alex Brush" panose="020B0604020202020204" charset="0"/>
      <p:regular r:id="rId19"/>
    </p:embeddedFont>
    <p:embeddedFont>
      <p:font typeface="Barlow Condensed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ekko" panose="020B0604020202020204" charset="0"/>
      <p:regular r:id="rId28"/>
    </p:embeddedFont>
    <p:embeddedFont>
      <p:font typeface="Gochi Hand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20:37:21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1,'-63'-1,"-75"3,133-2,-1 1,1 0,0-1,0 2,0-1,0 1,0 0,0 0,1 0,-1 0,0 1,1 0,0 0,0 0,0 1,0-1,0 1,-3 4,3-2,0 1,1 0,-1 0,1 0,1 0,-1 0,1 0,0 1,1-1,0 1,0 13,0-5,0 2,1-1,3 33,-3-45,1 0,1 0,-1 0,1 0,0 0,0-1,0 1,0 0,1-1,0 0,0 0,0 0,0 0,6 5,6 2,1 0,1-1,0-1,0 0,0-2,20 6,-21-7,0-1,0 2,-1 0,0 1,-1 0,1 1,-2 1,17 14,-4 4,-1 1,39 58,-62-85,-1 1,1 0,-1-1,0 1,0 0,0 0,0 0,-1-1,1 1,-1 0,0 0,0 0,0 0,0 0,0 0,-1 0,0 3,-1-1,0 0,0 0,0 0,-1-1,1 1,-1-1,0 0,0 0,-5 5,-3 0,1 1,-1-2,-1 1,0-2,0 1,-19 7,7-5,0-2,-1-1,1 0,-49 4,-102-4,166-7,1 0,-1 0,1 1,-10 2,-1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13:09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465d8eb03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9465d8eb03_0_1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Lori Johnson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36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Lori Johnson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442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Jim Berry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33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Candace Vinson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962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Doug 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1451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Doug 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6473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9465d8eb03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9465d8eb03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Doug Bush and Jim Berry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Doug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79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Deb Miller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73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09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Forbush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196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Mikki Spagnoli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06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Lori Johnson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32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6" name="Google Shape;26;p2"/>
          <p:cNvSpPr/>
          <p:nvPr/>
        </p:nvSpPr>
        <p:spPr>
          <a:xfrm rot="-5400000">
            <a:off x="6512940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28" name="Google Shape;28;p2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2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 rot="-274435">
            <a:off x="1771662" y="2268757"/>
            <a:ext cx="2874153" cy="10569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/>
          <p:nvPr/>
        </p:nvSpPr>
        <p:spPr>
          <a:xfrm rot="5400000">
            <a:off x="10706429" y="599433"/>
            <a:ext cx="1148400" cy="63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CTE </a:t>
            </a:r>
            <a:r>
              <a:rPr lang="en-US" sz="10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Information</a:t>
            </a:r>
            <a:endParaRPr sz="1000" b="0" i="0" u="none" strike="noStrike" cap="none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42" name="Google Shape;42;p2"/>
          <p:cNvSpPr txBox="1"/>
          <p:nvPr/>
        </p:nvSpPr>
        <p:spPr>
          <a:xfrm rot="5400000">
            <a:off x="10689821" y="2020621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Advisory Committee</a:t>
            </a:r>
            <a:endParaRPr sz="1000" b="0" i="0" u="none" strike="noStrike" cap="none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43" name="Google Shape;43;p2"/>
          <p:cNvSpPr txBox="1"/>
          <p:nvPr/>
        </p:nvSpPr>
        <p:spPr>
          <a:xfrm rot="5400000">
            <a:off x="10703573" y="3325379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Syllabus &amp; </a:t>
            </a:r>
            <a:r>
              <a:rPr lang="en-US" sz="8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Instructional Design</a:t>
            </a:r>
            <a:endParaRPr sz="800" b="0" i="0" u="none" strike="noStrike" cap="none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44" name="Google Shape;44;p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WBL &amp; CTSO</a:t>
            </a:r>
            <a:r>
              <a:rPr lang="en-US" sz="8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Special Populations</a:t>
            </a:r>
            <a:endParaRPr sz="800" b="0" i="0" u="none" strike="noStrike" cap="none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grpSp>
        <p:nvGrpSpPr>
          <p:cNvPr id="45" name="Google Shape;45;p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6" name="Google Shape;46;p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65993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2"/>
          </p:nvPr>
        </p:nvSpPr>
        <p:spPr>
          <a:xfrm>
            <a:off x="65871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1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 descr="A wooden door on the side of a hard wood fl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3"/>
          <p:cNvGrpSpPr/>
          <p:nvPr/>
        </p:nvGrpSpPr>
        <p:grpSpPr>
          <a:xfrm rot="948744">
            <a:off x="7586244" y="1950315"/>
            <a:ext cx="3463069" cy="3710852"/>
            <a:chOff x="1428074" y="1911392"/>
            <a:chExt cx="3462922" cy="3710694"/>
          </a:xfrm>
        </p:grpSpPr>
        <p:sp>
          <p:nvSpPr>
            <p:cNvPr id="61" name="Google Shape;61;p3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" name="Google Shape;62;p3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3"/>
          <p:cNvGrpSpPr/>
          <p:nvPr/>
        </p:nvGrpSpPr>
        <p:grpSpPr>
          <a:xfrm rot="705228">
            <a:off x="7403021" y="1054071"/>
            <a:ext cx="3462809" cy="3710573"/>
            <a:chOff x="1428074" y="1911392"/>
            <a:chExt cx="3462922" cy="3710694"/>
          </a:xfrm>
        </p:grpSpPr>
        <p:sp>
          <p:nvSpPr>
            <p:cNvPr id="64" name="Google Shape;64;p3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" name="Google Shape;65;p3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67" name="Google Shape;67;p3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68" name="Google Shape;68;p3"/>
          <p:cNvGrpSpPr/>
          <p:nvPr/>
        </p:nvGrpSpPr>
        <p:grpSpPr>
          <a:xfrm flipH="1">
            <a:off x="4413688" y="5440162"/>
            <a:ext cx="2647715" cy="1380558"/>
            <a:chOff x="6820732" y="5542304"/>
            <a:chExt cx="2647715" cy="1274400"/>
          </a:xfrm>
        </p:grpSpPr>
        <p:sp>
          <p:nvSpPr>
            <p:cNvPr id="69" name="Google Shape;69;p3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3"/>
          <p:cNvSpPr/>
          <p:nvPr/>
        </p:nvSpPr>
        <p:spPr>
          <a:xfrm rot="5400000">
            <a:off x="2044425" y="548800"/>
            <a:ext cx="6470700" cy="5447700"/>
          </a:xfrm>
          <a:prstGeom prst="round2SameRect">
            <a:avLst>
              <a:gd name="adj1" fmla="val 359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04800" dir="19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3"/>
          <p:cNvSpPr/>
          <p:nvPr/>
        </p:nvSpPr>
        <p:spPr>
          <a:xfrm rot="5400000">
            <a:off x="2242512" y="650499"/>
            <a:ext cx="6096000" cy="5214300"/>
          </a:xfrm>
          <a:prstGeom prst="round2SameRect">
            <a:avLst>
              <a:gd name="adj1" fmla="val 3599"/>
              <a:gd name="adj2" fmla="val 0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ctrTitle"/>
          </p:nvPr>
        </p:nvSpPr>
        <p:spPr>
          <a:xfrm>
            <a:off x="3507150" y="5538075"/>
            <a:ext cx="4215300" cy="524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">
  <p:cSld name="CUSTOM_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grpSp>
        <p:nvGrpSpPr>
          <p:cNvPr id="83" name="Google Shape;83;p4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84" name="Google Shape;84;p4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2060"/>
                </a:solidFill>
                <a:latin typeface="Arial"/>
                <a:ea typeface="Dekko"/>
                <a:cs typeface="Dekko"/>
                <a:sym typeface="Dekko"/>
              </a:rPr>
              <a:t>CTE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Arial"/>
                <a:ea typeface="Dekko"/>
                <a:cs typeface="Dekko"/>
                <a:sym typeface="Dekko"/>
              </a:rPr>
              <a:t> </a:t>
            </a:r>
            <a:r>
              <a:rPr lang="en-US" sz="1000" b="0" i="0" u="none" strike="noStrike" cap="none" dirty="0">
                <a:solidFill>
                  <a:srgbClr val="002060"/>
                </a:solidFill>
                <a:latin typeface="Arial"/>
                <a:ea typeface="Dekko"/>
                <a:cs typeface="Dekko"/>
                <a:sym typeface="Dekko"/>
              </a:rPr>
              <a:t>Information</a:t>
            </a:r>
          </a:p>
        </p:txBody>
      </p:sp>
      <p:sp>
        <p:nvSpPr>
          <p:cNvPr id="97" name="Google Shape;97;p4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Advisory Committee</a:t>
            </a:r>
            <a:endParaRPr sz="1000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98" name="Google Shape;98;p4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  <a:latin typeface="+mj-lt"/>
                <a:ea typeface="Dekko"/>
                <a:cs typeface="Dekko"/>
                <a:sym typeface="Dekko"/>
              </a:rPr>
              <a:t>Syllabus &amp; Instructional Design</a:t>
            </a:r>
            <a:endParaRPr sz="800" dirty="0">
              <a:solidFill>
                <a:srgbClr val="002060"/>
              </a:solidFill>
              <a:latin typeface="+mj-lt"/>
              <a:ea typeface="Dekko"/>
              <a:cs typeface="Dekko"/>
              <a:sym typeface="Dekko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  <a:latin typeface="+mj-lt"/>
                <a:ea typeface="Dekko"/>
                <a:cs typeface="Dekko"/>
                <a:sym typeface="Dekko"/>
              </a:rPr>
              <a:t>WBL &amp; CTSOs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  <a:latin typeface="+mj-lt"/>
                <a:ea typeface="Dekko"/>
                <a:cs typeface="Dekko"/>
                <a:sym typeface="Dekko"/>
              </a:rPr>
              <a:t>Special Populations</a:t>
            </a:r>
            <a:endParaRPr sz="800" dirty="0">
              <a:solidFill>
                <a:srgbClr val="002060"/>
              </a:solidFill>
              <a:latin typeface="+mj-lt"/>
              <a:ea typeface="Dekko"/>
              <a:cs typeface="Dekko"/>
              <a:sym typeface="Dekko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2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105" name="Google Shape;105;p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06" name="Google Shape;106;p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">
  <p:cSld name="CUSTOM_1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24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24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4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4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869" name="Google Shape;869;p24"/>
          <p:cNvSpPr/>
          <p:nvPr/>
        </p:nvSpPr>
        <p:spPr>
          <a:xfrm rot="-5400000" flipH="1">
            <a:off x="464102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4"/>
          <p:cNvSpPr/>
          <p:nvPr/>
        </p:nvSpPr>
        <p:spPr>
          <a:xfrm rot="-5400000" flipH="1">
            <a:off x="464102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4"/>
          <p:cNvSpPr/>
          <p:nvPr/>
        </p:nvSpPr>
        <p:spPr>
          <a:xfrm rot="-5400000" flipH="1">
            <a:off x="464102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4"/>
          <p:cNvSpPr/>
          <p:nvPr/>
        </p:nvSpPr>
        <p:spPr>
          <a:xfrm rot="-5400000" flipH="1">
            <a:off x="464102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4"/>
          <p:cNvSpPr/>
          <p:nvPr/>
        </p:nvSpPr>
        <p:spPr>
          <a:xfrm>
            <a:off x="1150917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4"/>
          <p:cNvSpPr/>
          <p:nvPr/>
        </p:nvSpPr>
        <p:spPr>
          <a:xfrm>
            <a:off x="1187296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4"/>
          <p:cNvSpPr/>
          <p:nvPr/>
        </p:nvSpPr>
        <p:spPr>
          <a:xfrm>
            <a:off x="1194180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Google Shape;876;p2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 flipH="1">
            <a:off x="140262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2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878" name="Google Shape;878;p2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8" name="Google Shape;888;p24"/>
          <p:cNvSpPr txBox="1"/>
          <p:nvPr/>
        </p:nvSpPr>
        <p:spPr>
          <a:xfrm rot="-5400000">
            <a:off x="429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WBL &amp; CTSOs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Special Populations</a:t>
            </a:r>
            <a:endParaRPr sz="800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889" name="Google Shape;889;p24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Advisory Committee</a:t>
            </a:r>
            <a:endParaRPr sz="1000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890" name="Google Shape;890;p24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Syllabus &amp; Instructional Design</a:t>
            </a:r>
            <a:endParaRPr lang="en-US" sz="800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891" name="Google Shape;891;p24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060"/>
                </a:solidFill>
                <a:latin typeface="+mn-lt"/>
                <a:ea typeface="Dekko"/>
                <a:cs typeface="Dekko"/>
                <a:sym typeface="Dekko"/>
              </a:rPr>
              <a:t>CTE Information</a:t>
            </a:r>
            <a:endParaRPr sz="1000" dirty="0">
              <a:solidFill>
                <a:srgbClr val="002060"/>
              </a:solidFill>
              <a:latin typeface="+mn-lt"/>
              <a:ea typeface="Dekko"/>
              <a:cs typeface="Dekko"/>
              <a:sym typeface="Dekko"/>
            </a:endParaRPr>
          </a:p>
        </p:txBody>
      </p:sp>
      <p:sp>
        <p:nvSpPr>
          <p:cNvPr id="892" name="Google Shape;892;p2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893" name="Google Shape;893;p24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4" name="Google Shape;894;p24"/>
          <p:cNvSpPr txBox="1">
            <a:spLocks noGrp="1"/>
          </p:cNvSpPr>
          <p:nvPr>
            <p:ph type="body" idx="1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577600" y="5957850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Google Shape;7;p1" descr="A wooden door on the side of a hard wood fl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582617" y="61923"/>
            <a:ext cx="11074500" cy="64956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>
            <a:noFill/>
          </a:ln>
          <a:effectLst>
            <a:outerShdw blurRad="38100" dist="1270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681923" y="161229"/>
            <a:ext cx="10857300" cy="6298500"/>
          </a:xfrm>
          <a:prstGeom prst="roundRect">
            <a:avLst>
              <a:gd name="adj" fmla="val 2381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3" name="Google Shape;13;p1"/>
          <p:cNvSpPr/>
          <p:nvPr/>
        </p:nvSpPr>
        <p:spPr>
          <a:xfrm>
            <a:off x="5586689" y="83051"/>
            <a:ext cx="1120800" cy="6471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919000" y="593375"/>
            <a:ext cx="1037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6143675" y="1536625"/>
            <a:ext cx="4935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ekko"/>
              <a:buChar char="●"/>
              <a:defRPr sz="24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grpSp>
        <p:nvGrpSpPr>
          <p:cNvPr id="16" name="Google Shape;16;p1"/>
          <p:cNvGrpSpPr/>
          <p:nvPr/>
        </p:nvGrpSpPr>
        <p:grpSpPr>
          <a:xfrm>
            <a:off x="1699434" y="2135576"/>
            <a:ext cx="3462922" cy="3710694"/>
            <a:chOff x="1428074" y="1911392"/>
            <a:chExt cx="3462922" cy="3710694"/>
          </a:xfrm>
        </p:grpSpPr>
        <p:sp>
          <p:nvSpPr>
            <p:cNvPr id="17" name="Google Shape;17;p1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" descr="A close up of a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19;p1"/>
          <p:cNvGrpSpPr/>
          <p:nvPr/>
        </p:nvGrpSpPr>
        <p:grpSpPr>
          <a:xfrm rot="-243594">
            <a:off x="1473312" y="1325410"/>
            <a:ext cx="3462955" cy="3710729"/>
            <a:chOff x="1428074" y="1911392"/>
            <a:chExt cx="3462922" cy="3710694"/>
          </a:xfrm>
        </p:grpSpPr>
        <p:sp>
          <p:nvSpPr>
            <p:cNvPr id="20" name="Google Shape;20;p1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21;p1" descr="A close up of a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"/>
          <p:cNvSpPr/>
          <p:nvPr/>
        </p:nvSpPr>
        <p:spPr>
          <a:xfrm rot="10800000">
            <a:off x="1132805" y="4170819"/>
            <a:ext cx="4300500" cy="20766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 rot="10800000">
            <a:off x="1217914" y="4288729"/>
            <a:ext cx="4132800" cy="1852500"/>
          </a:xfrm>
          <a:prstGeom prst="round2SameRect">
            <a:avLst>
              <a:gd name="adj1" fmla="val 9978"/>
              <a:gd name="adj2" fmla="val 0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hyperlink" Target="https://www.rawpixel.com/board/306543/art-pri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1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igan.gov/mde/0,4615,7-140-37818_53456---,00.html" TargetMode="External"/><Relationship Id="rId13" Type="http://schemas.openxmlformats.org/officeDocument/2006/relationships/customXml" Target="../ink/ink2.xml"/><Relationship Id="rId3" Type="http://schemas.openxmlformats.org/officeDocument/2006/relationships/slide" Target="slide12.xml"/><Relationship Id="rId7" Type="http://schemas.openxmlformats.org/officeDocument/2006/relationships/hyperlink" Target="https://www.michigan.gov/mde/0,4615,7-140-2629_53968---,00.htm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chigan.gov/mde/0,4615,7-140-2629_53968-536164--,00.html" TargetMode="External"/><Relationship Id="rId11" Type="http://schemas.openxmlformats.org/officeDocument/2006/relationships/customXml" Target="../ink/ink1.xml"/><Relationship Id="rId5" Type="http://schemas.openxmlformats.org/officeDocument/2006/relationships/slide" Target="slide8.xml"/><Relationship Id="rId10" Type="http://schemas.openxmlformats.org/officeDocument/2006/relationships/image" Target="../media/image13.jpeg"/><Relationship Id="rId4" Type="http://schemas.openxmlformats.org/officeDocument/2006/relationships/slide" Target="slide10.xml"/><Relationship Id="rId9" Type="http://schemas.openxmlformats.org/officeDocument/2006/relationships/hyperlink" Target="https://www.michigan.gov/mde/0,4615,7-140-37818_53456-522648--,00.html" TargetMode="External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areerplacement.org/" TargetMode="External"/><Relationship Id="rId3" Type="http://schemas.openxmlformats.org/officeDocument/2006/relationships/slide" Target="slide12.xml"/><Relationship Id="rId7" Type="http://schemas.openxmlformats.org/officeDocument/2006/relationships/hyperlink" Target="http://www.michigan.gov/oc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acte.org/" TargetMode="Externa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jberry@sjschools.org" TargetMode="External"/><Relationship Id="rId3" Type="http://schemas.openxmlformats.org/officeDocument/2006/relationships/slide" Target="slide3.xml"/><Relationship Id="rId7" Type="http://schemas.openxmlformats.org/officeDocument/2006/relationships/hyperlink" Target="mailto:dbush@giresd.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hyperlink" Target="https://www.michigan.gov/mde/0,4615,7-140-2629_53968---,0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eonline.org/michigan-association-for-career-and-technical-education/" TargetMode="External"/><Relationship Id="rId3" Type="http://schemas.openxmlformats.org/officeDocument/2006/relationships/slide" Target="slide12.xml"/><Relationship Id="rId7" Type="http://schemas.openxmlformats.org/officeDocument/2006/relationships/hyperlink" Target="https://www.acteonlin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6"/>
          <p:cNvSpPr txBox="1">
            <a:spLocks noGrp="1"/>
          </p:cNvSpPr>
          <p:nvPr>
            <p:ph type="ctrTitle"/>
          </p:nvPr>
        </p:nvSpPr>
        <p:spPr>
          <a:xfrm>
            <a:off x="2938072" y="642950"/>
            <a:ext cx="4799368" cy="27860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CTE TEACHER WORKSHOP</a:t>
            </a:r>
            <a:endParaRPr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911;p26">
            <a:extLst>
              <a:ext uri="{FF2B5EF4-FFF2-40B4-BE49-F238E27FC236}">
                <a16:creationId xmlns:a16="http://schemas.microsoft.com/office/drawing/2014/main" id="{9E17D5D3-3FF6-46C2-BC6A-8A549E71FEFC}"/>
              </a:ext>
            </a:extLst>
          </p:cNvPr>
          <p:cNvSpPr txBox="1">
            <a:spLocks/>
          </p:cNvSpPr>
          <p:nvPr/>
        </p:nvSpPr>
        <p:spPr>
          <a:xfrm>
            <a:off x="2938072" y="3538550"/>
            <a:ext cx="4799368" cy="2786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17, 2020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a.m. – 12 noon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990;p31">
            <a:extLst>
              <a:ext uri="{FF2B5EF4-FFF2-40B4-BE49-F238E27FC236}">
                <a16:creationId xmlns:a16="http://schemas.microsoft.com/office/drawing/2014/main" id="{92956930-8AAE-4765-93ED-78B3AC90E06D}"/>
              </a:ext>
            </a:extLst>
          </p:cNvPr>
          <p:cNvSpPr/>
          <p:nvPr/>
        </p:nvSpPr>
        <p:spPr>
          <a:xfrm rot="405102">
            <a:off x="7015488" y="1935939"/>
            <a:ext cx="3460952" cy="3708583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91;p31">
            <a:extLst>
              <a:ext uri="{FF2B5EF4-FFF2-40B4-BE49-F238E27FC236}">
                <a16:creationId xmlns:a16="http://schemas.microsoft.com/office/drawing/2014/main" id="{E9237B9D-B93F-4AF2-A455-7B52EB8AC8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401868">
            <a:off x="7427346" y="2383819"/>
            <a:ext cx="2362576" cy="29167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You will stay in your breakout room and the presenters will rotate through each room.</a:t>
            </a:r>
            <a:endParaRPr sz="2400" dirty="0"/>
          </a:p>
        </p:txBody>
      </p:sp>
      <p:sp>
        <p:nvSpPr>
          <p:cNvPr id="24" name="Google Shape;994;p31">
            <a:extLst>
              <a:ext uri="{FF2B5EF4-FFF2-40B4-BE49-F238E27FC236}">
                <a16:creationId xmlns:a16="http://schemas.microsoft.com/office/drawing/2014/main" id="{0560130B-D83A-4224-A7B4-C312D6C9B5B2}"/>
              </a:ext>
            </a:extLst>
          </p:cNvPr>
          <p:cNvSpPr txBox="1">
            <a:spLocks/>
          </p:cNvSpPr>
          <p:nvPr/>
        </p:nvSpPr>
        <p:spPr>
          <a:xfrm>
            <a:off x="1309140" y="1062879"/>
            <a:ext cx="4073375" cy="465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kko"/>
              <a:buChar char="■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dirty="0">
                <a:latin typeface="Dekko" panose="020B0604020202020204" charset="0"/>
                <a:cs typeface="Dekko" panose="020B0604020202020204" charset="0"/>
              </a:rPr>
              <a:t>Program Advisory Committee Toolkit</a:t>
            </a:r>
          </a:p>
          <a:p>
            <a:pPr marL="342900" indent="-342900">
              <a:lnSpc>
                <a:spcPct val="100000"/>
              </a:lnSpc>
            </a:pPr>
            <a:endParaRPr lang="en-US" dirty="0">
              <a:latin typeface="Dekko" panose="020B0604020202020204" charset="0"/>
              <a:cs typeface="Dekko" panose="020B060402020202020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US" dirty="0">
                <a:latin typeface="Dekko" panose="020B0604020202020204" charset="0"/>
                <a:cs typeface="Dekko" panose="020B0604020202020204" charset="0"/>
              </a:rPr>
              <a:t>Syllabus &amp; Program Instructional Design</a:t>
            </a:r>
          </a:p>
          <a:p>
            <a:pPr marL="342900" indent="-342900">
              <a:lnSpc>
                <a:spcPct val="100000"/>
              </a:lnSpc>
            </a:pPr>
            <a:endParaRPr lang="en-US" dirty="0">
              <a:latin typeface="Dekko" panose="020B0604020202020204" charset="0"/>
              <a:cs typeface="Dekko" panose="020B060402020202020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US" dirty="0">
                <a:latin typeface="Dekko" panose="020B0604020202020204" charset="0"/>
                <a:cs typeface="Dekko" panose="020B0604020202020204" charset="0"/>
              </a:rPr>
              <a:t>Work-Based Learning (WBL)</a:t>
            </a:r>
          </a:p>
          <a:p>
            <a:pPr marL="342900" indent="-342900">
              <a:lnSpc>
                <a:spcPct val="100000"/>
              </a:lnSpc>
            </a:pPr>
            <a:endParaRPr lang="en-US" dirty="0">
              <a:latin typeface="Dekko" panose="020B0604020202020204" charset="0"/>
              <a:cs typeface="Dekko" panose="020B060402020202020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US" dirty="0">
                <a:latin typeface="Dekko" panose="020B0604020202020204" charset="0"/>
                <a:cs typeface="Dekko" panose="020B0604020202020204" charset="0"/>
              </a:rPr>
              <a:t>Leadership &amp; CTSOs (Career and Technical Student Organizations)</a:t>
            </a:r>
          </a:p>
          <a:p>
            <a:pPr marL="342900" indent="-342900">
              <a:lnSpc>
                <a:spcPct val="100000"/>
              </a:lnSpc>
            </a:pPr>
            <a:endParaRPr lang="en-US" dirty="0">
              <a:latin typeface="Dekko" panose="020B0604020202020204" charset="0"/>
              <a:cs typeface="Dekko" panose="020B060402020202020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en-US" dirty="0">
                <a:latin typeface="Dekko" panose="020B0604020202020204" charset="0"/>
                <a:cs typeface="Dekko" panose="020B0604020202020204" charset="0"/>
              </a:rPr>
              <a:t>Special Populations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93E4F-1310-43FE-A91F-5C9FBF32B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9486" y="1026115"/>
            <a:ext cx="4073374" cy="524700"/>
          </a:xfrm>
        </p:spPr>
        <p:txBody>
          <a:bodyPr/>
          <a:lstStyle/>
          <a:p>
            <a:r>
              <a:rPr lang="en-US" sz="2800" dirty="0">
                <a:latin typeface="Dekko" panose="020B0604020202020204" charset="0"/>
                <a:cs typeface="Dekko" panose="020B0604020202020204" charset="0"/>
              </a:rPr>
              <a:t>BREAKOUT ROOM TOPICS</a:t>
            </a:r>
          </a:p>
        </p:txBody>
      </p:sp>
    </p:spTree>
    <p:extLst>
      <p:ext uri="{BB962C8B-B14F-4D97-AF65-F5344CB8AC3E}">
        <p14:creationId xmlns:p14="http://schemas.microsoft.com/office/powerpoint/2010/main" val="337715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971;p30">
            <a:extLst>
              <a:ext uri="{FF2B5EF4-FFF2-40B4-BE49-F238E27FC236}">
                <a16:creationId xmlns:a16="http://schemas.microsoft.com/office/drawing/2014/main" id="{5DB49975-43CB-460D-B8D3-F4B0F7D8FF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55550" y="2383436"/>
            <a:ext cx="4215300" cy="1045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9:45 a.m. – 9:55 a.m</a:t>
            </a:r>
            <a:r>
              <a:rPr lang="en-US" sz="3600" dirty="0">
                <a:latin typeface="Dekko" panose="020B0604020202020204" charset="0"/>
                <a:cs typeface="Dekko" panose="020B0604020202020204" charset="0"/>
              </a:rPr>
              <a:t>.</a:t>
            </a:r>
            <a:endParaRPr sz="3600" dirty="0">
              <a:latin typeface="Dekko" panose="020B0604020202020204" charset="0"/>
              <a:cs typeface="Dekko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B8D9C3-89E7-4309-8650-1917CA1F5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21152" y="979185"/>
            <a:ext cx="3604302" cy="45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0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971;p30">
            <a:extLst>
              <a:ext uri="{FF2B5EF4-FFF2-40B4-BE49-F238E27FC236}">
                <a16:creationId xmlns:a16="http://schemas.microsoft.com/office/drawing/2014/main" id="{5DB49975-43CB-460D-B8D3-F4B0F7D8FF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1844" y="838919"/>
            <a:ext cx="4698014" cy="9378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MINI-SESSION 2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b="1" dirty="0">
                <a:latin typeface="Dekko" panose="020B0604020202020204" charset="0"/>
                <a:cs typeface="Dekko" panose="020B0604020202020204" charset="0"/>
              </a:rPr>
              <a:t>Classroom Management Tips/Resources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1800" dirty="0">
                <a:latin typeface="Dekko" panose="020B0604020202020204" charset="0"/>
                <a:cs typeface="Dekko" panose="020B0604020202020204" charset="0"/>
              </a:rPr>
              <a:t>Jim Berry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pic>
        <p:nvPicPr>
          <p:cNvPr id="13" name="Shape 275" descr="classroomrules.jpg">
            <a:extLst>
              <a:ext uri="{FF2B5EF4-FFF2-40B4-BE49-F238E27FC236}">
                <a16:creationId xmlns:a16="http://schemas.microsoft.com/office/drawing/2014/main" id="{ABE29241-BCFB-4985-BC6C-4CDA840C884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9438" b="1893"/>
          <a:stretch/>
        </p:blipFill>
        <p:spPr>
          <a:xfrm>
            <a:off x="1704746" y="2045019"/>
            <a:ext cx="3316907" cy="33833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CFD1A1-0262-4165-AFE9-727AD27D35E6}"/>
              </a:ext>
            </a:extLst>
          </p:cNvPr>
          <p:cNvSpPr/>
          <p:nvPr/>
        </p:nvSpPr>
        <p:spPr>
          <a:xfrm>
            <a:off x="9070939" y="448961"/>
            <a:ext cx="1762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10:45 a.m. – 10:55 a.m.</a:t>
            </a:r>
            <a:endParaRPr lang="en-US" dirty="0"/>
          </a:p>
        </p:txBody>
      </p:sp>
      <p:sp>
        <p:nvSpPr>
          <p:cNvPr id="16" name="Google Shape;994;p31">
            <a:extLst>
              <a:ext uri="{FF2B5EF4-FFF2-40B4-BE49-F238E27FC236}">
                <a16:creationId xmlns:a16="http://schemas.microsoft.com/office/drawing/2014/main" id="{5C40E303-D819-459F-873A-085235D54184}"/>
              </a:ext>
            </a:extLst>
          </p:cNvPr>
          <p:cNvSpPr txBox="1">
            <a:spLocks/>
          </p:cNvSpPr>
          <p:nvPr/>
        </p:nvSpPr>
        <p:spPr>
          <a:xfrm>
            <a:off x="6665913" y="1100961"/>
            <a:ext cx="4322174" cy="49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ekko"/>
              <a:buChar char="●"/>
              <a:defRPr sz="24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kko"/>
              <a:buChar char="■"/>
              <a:defRPr sz="19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It's All in How You Start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Classroom Management vs. Discipline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The Key is Consistency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Responsibilities &amp; Expectations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Classroom Management Plan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Starting Class: Greeting Students, Bell Ringers, "Do Now," Entry Tickets, &amp; Team Building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Procedures: Attendance, </a:t>
            </a:r>
            <a:r>
              <a:rPr lang="en-US" sz="1600" dirty="0" err="1"/>
              <a:t>Tardies</a:t>
            </a:r>
            <a:r>
              <a:rPr lang="en-US" sz="1600" dirty="0"/>
              <a:t>, Leaving Class, Google Classroom, and More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Cell Phones: Red / Yellow / Green Cards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Communication: Student Information Systems, Parents, Students &amp; Staff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Emergency Procedures &amp; Expectations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Student Engagement (Kagan, etc.)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4 PLC Questions</a:t>
            </a:r>
          </a:p>
          <a:p>
            <a:pPr marL="225425" indent="-149225">
              <a:buFont typeface="Arial" panose="020B0604020202020204" pitchFamily="34" charset="0"/>
              <a:buChar char="•"/>
            </a:pPr>
            <a:r>
              <a:rPr lang="en-US" sz="16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81613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971;p30">
            <a:extLst>
              <a:ext uri="{FF2B5EF4-FFF2-40B4-BE49-F238E27FC236}">
                <a16:creationId xmlns:a16="http://schemas.microsoft.com/office/drawing/2014/main" id="{5DB49975-43CB-460D-B8D3-F4B0F7D8FF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8072" y="780302"/>
            <a:ext cx="4190255" cy="107567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MINI-SESSION 3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MDE and OCTE Websites/Resources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1600" dirty="0">
                <a:latin typeface="Dekko" panose="020B0604020202020204" charset="0"/>
                <a:cs typeface="Dekko" panose="020B0604020202020204" charset="0"/>
              </a:rPr>
              <a:t>Candace Vinson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913D61-645D-422C-B2E1-0A141D233947}"/>
              </a:ext>
            </a:extLst>
          </p:cNvPr>
          <p:cNvSpPr/>
          <p:nvPr/>
        </p:nvSpPr>
        <p:spPr>
          <a:xfrm>
            <a:off x="9070939" y="448961"/>
            <a:ext cx="1762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10:45 a.m. – 10:55 a.m.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DED5A-42D9-47E8-982C-6B138013B66A}"/>
              </a:ext>
            </a:extLst>
          </p:cNvPr>
          <p:cNvSpPr txBox="1"/>
          <p:nvPr/>
        </p:nvSpPr>
        <p:spPr>
          <a:xfrm>
            <a:off x="1421972" y="2217388"/>
            <a:ext cx="40363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CIP Self Review:  </a:t>
            </a:r>
            <a:r>
              <a:rPr lang="en-US" dirty="0">
                <a:solidFill>
                  <a:srgbClr val="FF0066"/>
                </a:solidFill>
                <a:hlinkClick r:id="rId6"/>
              </a:rPr>
              <a:t>https://www.michigan.gov/mde/0,4615,7-140-2629_53968-536164--,00.html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CTE Instructional Programs:</a:t>
            </a:r>
          </a:p>
          <a:p>
            <a:r>
              <a:rPr lang="en-US" dirty="0">
                <a:solidFill>
                  <a:srgbClr val="FF0066"/>
                </a:solidFill>
                <a:hlinkClick r:id="rId7"/>
              </a:rPr>
              <a:t>https://www.michigan.gov/mde/0,4615,7-140-2629_53968---,00.html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COVID-19 Resources:</a:t>
            </a:r>
          </a:p>
          <a:p>
            <a:r>
              <a:rPr lang="en-US" dirty="0">
                <a:solidFill>
                  <a:srgbClr val="FF0066"/>
                </a:solidFill>
                <a:hlinkClick r:id="rId8"/>
              </a:rPr>
              <a:t>https://www.michigan.gov/mde/0,4615,7-140-37818_53456---,00.html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COVID-19 Resources (specific to CTE):</a:t>
            </a:r>
          </a:p>
          <a:p>
            <a:r>
              <a:rPr lang="en-US" dirty="0">
                <a:solidFill>
                  <a:srgbClr val="FF0066"/>
                </a:solidFill>
                <a:hlinkClick r:id="rId9"/>
              </a:rPr>
              <a:t>https://www.michigan.gov/mde/0,4615,7-140-37818_53456-522648--,00.html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664F8F7-5070-4071-A4FF-75DFA226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50" y="820961"/>
            <a:ext cx="451485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FA3F7B-E904-42D9-AAC4-6FBEA0539559}"/>
              </a:ext>
            </a:extLst>
          </p:cNvPr>
          <p:cNvSpPr/>
          <p:nvPr/>
        </p:nvSpPr>
        <p:spPr>
          <a:xfrm>
            <a:off x="8044675" y="4314150"/>
            <a:ext cx="2212900" cy="579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180645-BC18-4EBF-A177-2E2BE192B7B2}"/>
                  </a:ext>
                </a:extLst>
              </p14:cNvPr>
              <p14:cNvContentPartPr/>
              <p14:nvPr/>
            </p14:nvContentPartPr>
            <p14:xfrm>
              <a:off x="10209142" y="3802549"/>
              <a:ext cx="197280" cy="30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180645-BC18-4EBF-A177-2E2BE192B7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91142" y="3784549"/>
                <a:ext cx="2329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447402-C692-4A8E-83DC-F0F6703BEB10}"/>
                  </a:ext>
                </a:extLst>
              </p14:cNvPr>
              <p14:cNvContentPartPr/>
              <p14:nvPr/>
            </p14:nvContentPartPr>
            <p14:xfrm>
              <a:off x="-776629" y="225992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447402-C692-4A8E-83DC-F0F6703BEB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794629" y="224192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499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8"/>
          <p:cNvSpPr txBox="1">
            <a:spLocks noGrp="1"/>
          </p:cNvSpPr>
          <p:nvPr>
            <p:ph type="ctrTitle"/>
          </p:nvPr>
        </p:nvSpPr>
        <p:spPr>
          <a:xfrm>
            <a:off x="1272943" y="1185907"/>
            <a:ext cx="4203000" cy="3919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Dekko" panose="020B0604020202020204" charset="0"/>
                <a:cs typeface="Dekko" panose="020B0604020202020204" charset="0"/>
              </a:rPr>
              <a:t>RESOURCES</a:t>
            </a:r>
            <a:endParaRPr sz="32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E5EE0C-BC92-4518-9A09-4DDC144D2093}"/>
              </a:ext>
            </a:extLst>
          </p:cNvPr>
          <p:cNvSpPr/>
          <p:nvPr/>
        </p:nvSpPr>
        <p:spPr>
          <a:xfrm>
            <a:off x="1339552" y="1474725"/>
            <a:ext cx="44270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Workshop Agenda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Workshop PowerPoint Slides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Career Clusters/Consultant Codes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CEPD Map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CIP Self Review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CTE Administrator Manual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New CTE Teacher Technical Toolkit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PD Calendar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Program Advisory Toolkit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State Recognized CTSOs by Cluster and CIP Code</a:t>
            </a:r>
          </a:p>
        </p:txBody>
      </p:sp>
      <p:sp>
        <p:nvSpPr>
          <p:cNvPr id="17" name="Google Shape;933;p28">
            <a:extLst>
              <a:ext uri="{FF2B5EF4-FFF2-40B4-BE49-F238E27FC236}">
                <a16:creationId xmlns:a16="http://schemas.microsoft.com/office/drawing/2014/main" id="{95D7B015-3E9A-45A7-8370-96012843ED0C}"/>
              </a:ext>
            </a:extLst>
          </p:cNvPr>
          <p:cNvSpPr txBox="1">
            <a:spLocks/>
          </p:cNvSpPr>
          <p:nvPr/>
        </p:nvSpPr>
        <p:spPr>
          <a:xfrm>
            <a:off x="6725500" y="1103465"/>
            <a:ext cx="4203000" cy="55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Located at the MI ACTE Website</a:t>
            </a:r>
            <a:endParaRPr lang="en-US" sz="24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378D7-CF56-4780-BF25-0B0BF857E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151" y="1942855"/>
            <a:ext cx="3619698" cy="23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2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8"/>
          <p:cNvSpPr txBox="1">
            <a:spLocks noGrp="1"/>
          </p:cNvSpPr>
          <p:nvPr>
            <p:ph type="ctrTitle"/>
          </p:nvPr>
        </p:nvSpPr>
        <p:spPr>
          <a:xfrm>
            <a:off x="1261700" y="1103466"/>
            <a:ext cx="4203000" cy="3919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Dekko" panose="020B0604020202020204" charset="0"/>
                <a:cs typeface="Dekko" panose="020B0604020202020204" charset="0"/>
              </a:rPr>
              <a:t>RESOURCES</a:t>
            </a:r>
            <a:endParaRPr sz="32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6CF523-FC62-4739-AC0B-1CF779DDA8C3}"/>
              </a:ext>
            </a:extLst>
          </p:cNvPr>
          <p:cNvSpPr/>
          <p:nvPr/>
        </p:nvSpPr>
        <p:spPr>
          <a:xfrm>
            <a:off x="1330391" y="1810020"/>
            <a:ext cx="4065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MI ACTE</a:t>
            </a:r>
          </a:p>
          <a:p>
            <a:r>
              <a:rPr lang="en-US" sz="2400" u="sng" dirty="0">
                <a:latin typeface="Dekko" panose="020B0604020202020204" charset="0"/>
                <a:cs typeface="Dekko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www.miacte.org</a:t>
            </a:r>
            <a:endParaRPr lang="en-US" sz="2400" u="sng" dirty="0">
              <a:latin typeface="Dekko" panose="020B0604020202020204" charset="0"/>
              <a:cs typeface="Dekko" panose="020B0604020202020204" charset="0"/>
            </a:endParaRPr>
          </a:p>
          <a:p>
            <a:endParaRPr lang="en-US" sz="2400" dirty="0">
              <a:latin typeface="Dekko" panose="020B0604020202020204" charset="0"/>
              <a:cs typeface="Dekko" panose="020B0604020202020204" charset="0"/>
            </a:endParaRPr>
          </a:p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Michigan Department of Education, Office of CTE</a:t>
            </a:r>
          </a:p>
          <a:p>
            <a:r>
              <a:rPr lang="en-US" sz="2400" dirty="0">
                <a:latin typeface="Dekko" panose="020B0604020202020204" charset="0"/>
                <a:cs typeface="Dekko" panose="020B0604020202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www.Michigan.gov/octe</a:t>
            </a:r>
            <a:endParaRPr lang="en-US" sz="2400" dirty="0">
              <a:latin typeface="Dekko" panose="020B0604020202020204" charset="0"/>
              <a:cs typeface="Dekko" panose="020B0604020202020204" charset="0"/>
            </a:endParaRPr>
          </a:p>
          <a:p>
            <a:endParaRPr lang="en-US" sz="2400" dirty="0">
              <a:latin typeface="Dekko" panose="020B0604020202020204" charset="0"/>
              <a:cs typeface="Dekko" panose="020B0604020202020204" charset="0"/>
            </a:endParaRPr>
          </a:p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Michigan Career Placement Association</a:t>
            </a:r>
          </a:p>
          <a:p>
            <a:r>
              <a:rPr lang="en-US" sz="2400" dirty="0">
                <a:latin typeface="Dekko" panose="020B0604020202020204" charset="0"/>
                <a:cs typeface="Dekko" panose="020B0604020202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www.Micareerplacement.org</a:t>
            </a:r>
            <a:endParaRPr lang="en-US" sz="2400" dirty="0">
              <a:latin typeface="Dekko" panose="020B0604020202020204" charset="0"/>
              <a:cs typeface="Dekk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4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48"/>
          <p:cNvSpPr txBox="1">
            <a:spLocks noGrp="1"/>
          </p:cNvSpPr>
          <p:nvPr>
            <p:ph type="ctrTitle"/>
          </p:nvPr>
        </p:nvSpPr>
        <p:spPr>
          <a:xfrm>
            <a:off x="1289444" y="587861"/>
            <a:ext cx="4203000" cy="111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Dekko" panose="020B0604020202020204" charset="0"/>
                <a:cs typeface="Dekko" panose="020B0604020202020204" charset="0"/>
              </a:rPr>
              <a:t>WRAP UP and Q &amp; A</a:t>
            </a:r>
            <a:br>
              <a:rPr lang="en-US" sz="28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11:30 a.m. – 12 noon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1296" name="Google Shape;1296;p48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7" name="Google Shape;1297;p48">
            <a:hlinkClick r:id="rId4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8" name="Google Shape;1298;p48">
            <a:hlinkClick r:id="rId5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9" name="Google Shape;1299;p48">
            <a:hlinkClick r:id="rId6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0" name="Google Shape;1300;p48">
            <a:hlinkClick r:id="rId4" action="ppaction://hlinksldjump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1" name="Google Shape;1301;p48">
            <a:hlinkClick r:id="rId5" action="ppaction://hlinksldjump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2" name="Google Shape;1302;p48">
            <a:hlinkClick r:id="" action="ppaction://noaction"/>
          </p:cNvPr>
          <p:cNvSpPr/>
          <p:nvPr/>
        </p:nvSpPr>
        <p:spPr>
          <a:xfrm>
            <a:off x="693575" y="30146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3" name="Google Shape;1303;p48">
            <a:hlinkClick r:id="" action="ppaction://noaction"/>
          </p:cNvPr>
          <p:cNvSpPr/>
          <p:nvPr/>
        </p:nvSpPr>
        <p:spPr>
          <a:xfrm>
            <a:off x="693575" y="42925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4" name="Google Shape;1304;p4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305" name="Google Shape;1305;p48">
            <a:hlinkClick r:id="" action="ppaction://noaction"/>
          </p:cNvPr>
          <p:cNvSpPr/>
          <p:nvPr/>
        </p:nvSpPr>
        <p:spPr>
          <a:xfrm>
            <a:off x="738500" y="16810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90;p31">
            <a:extLst>
              <a:ext uri="{FF2B5EF4-FFF2-40B4-BE49-F238E27FC236}">
                <a16:creationId xmlns:a16="http://schemas.microsoft.com/office/drawing/2014/main" id="{9EF567B4-8BE9-4828-BF5B-9A649F5FC084}"/>
              </a:ext>
            </a:extLst>
          </p:cNvPr>
          <p:cNvSpPr/>
          <p:nvPr/>
        </p:nvSpPr>
        <p:spPr>
          <a:xfrm>
            <a:off x="6840513" y="534480"/>
            <a:ext cx="4477312" cy="5716418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91;p31">
            <a:extLst>
              <a:ext uri="{FF2B5EF4-FFF2-40B4-BE49-F238E27FC236}">
                <a16:creationId xmlns:a16="http://schemas.microsoft.com/office/drawing/2014/main" id="{175159E5-E379-4D45-81C9-8EF06101FC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5338" y="1124263"/>
            <a:ext cx="4110596" cy="467693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CONTACT INFORMATION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Doug Bush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MI ACTE President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dbush@giresd.net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Jim Berry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MI ACTE President-Elect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jberry@sjschools.org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7"/>
          <p:cNvSpPr txBox="1">
            <a:spLocks noGrp="1"/>
          </p:cNvSpPr>
          <p:nvPr>
            <p:ph type="ctrTitle"/>
          </p:nvPr>
        </p:nvSpPr>
        <p:spPr>
          <a:xfrm>
            <a:off x="6599325" y="655774"/>
            <a:ext cx="4215300" cy="27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Dekko" panose="020B0604020202020204" charset="0"/>
                <a:cs typeface="Dekko" panose="020B0604020202020204" charset="0"/>
              </a:rPr>
              <a:t>WELCOME</a:t>
            </a:r>
            <a:br>
              <a:rPr lang="en" sz="4800" dirty="0">
                <a:latin typeface="Dekko" panose="020B0604020202020204" charset="0"/>
                <a:cs typeface="Dekko" panose="020B0604020202020204" charset="0"/>
              </a:rPr>
            </a:br>
            <a:r>
              <a:rPr lang="en" sz="4800" dirty="0">
                <a:latin typeface="Dekko" panose="020B0604020202020204" charset="0"/>
                <a:cs typeface="Dekko" panose="020B0604020202020204" charset="0"/>
              </a:rPr>
              <a:t>and</a:t>
            </a:r>
            <a:br>
              <a:rPr lang="en" sz="4800" dirty="0">
                <a:latin typeface="Dekko" panose="020B0604020202020204" charset="0"/>
                <a:cs typeface="Dekko" panose="020B0604020202020204" charset="0"/>
              </a:rPr>
            </a:br>
            <a:r>
              <a:rPr lang="en" sz="4800" dirty="0">
                <a:latin typeface="Dekko" panose="020B0604020202020204" charset="0"/>
                <a:cs typeface="Dekko" panose="020B0604020202020204" charset="0"/>
              </a:rPr>
              <a:t>I</a:t>
            </a:r>
            <a:r>
              <a:rPr lang="en-US" sz="4800" dirty="0">
                <a:latin typeface="Dekko" panose="020B0604020202020204" charset="0"/>
                <a:cs typeface="Dekko" panose="020B0604020202020204" charset="0"/>
              </a:rPr>
              <a:t>NTRODUCTIONS</a:t>
            </a:r>
            <a:endParaRPr sz="4800" dirty="0"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918" name="Google Shape;918;p27">
            <a:hlinkClick r:id="rId3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19" name="Google Shape;919;p27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0" name="Google Shape;920;p27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1" name="Google Shape;921;p27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2" name="Google Shape;922;p27">
            <a:hlinkClick r:id="rId4" action="ppaction://hlinksldjump"/>
          </p:cNvPr>
          <p:cNvSpPr/>
          <p:nvPr/>
        </p:nvSpPr>
        <p:spPr>
          <a:xfrm rot="-5400000">
            <a:off x="70272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3" name="Google Shape;923;p27">
            <a:hlinkClick r:id="rId5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4" name="Google Shape;924;p27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5" name="Google Shape;925;p27">
            <a:hlinkClick r:id="rId3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6" name="Google Shape;926;p27">
            <a:hlinkClick r:id="rId6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7" name="Google Shape;927;p27"/>
          <p:cNvSpPr txBox="1">
            <a:spLocks noGrp="1"/>
          </p:cNvSpPr>
          <p:nvPr>
            <p:ph type="body" idx="2"/>
          </p:nvPr>
        </p:nvSpPr>
        <p:spPr>
          <a:xfrm>
            <a:off x="6599325" y="4838023"/>
            <a:ext cx="4203000" cy="11142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Doug Bush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President, MI ACTE</a:t>
            </a:r>
            <a:endParaRPr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41BD4-74E3-4F0D-B28C-1FFB14D35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910" y="4627969"/>
            <a:ext cx="2879452" cy="1118964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New CTE Teacher Workshop Notes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8"/>
          <p:cNvSpPr txBox="1">
            <a:spLocks noGrp="1"/>
          </p:cNvSpPr>
          <p:nvPr>
            <p:ph type="ctrTitle"/>
          </p:nvPr>
        </p:nvSpPr>
        <p:spPr>
          <a:xfrm>
            <a:off x="1261700" y="916225"/>
            <a:ext cx="4203000" cy="7440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CTE PROGRAM OVERVIEW</a:t>
            </a:r>
            <a:br>
              <a:rPr lang="en-US" sz="16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1600" dirty="0">
                <a:latin typeface="Dekko" panose="020B0604020202020204" charset="0"/>
                <a:cs typeface="Dekko" panose="020B0604020202020204" charset="0"/>
              </a:rPr>
              <a:t>Deb Miller</a:t>
            </a:r>
            <a:br>
              <a:rPr lang="en-US" sz="1600" dirty="0">
                <a:latin typeface="Dekko" panose="020B0604020202020204" charset="0"/>
                <a:cs typeface="Dekko" panose="020B0604020202020204" charset="0"/>
              </a:rPr>
            </a:br>
            <a:endParaRPr sz="16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Shape 109">
            <a:extLst>
              <a:ext uri="{FF2B5EF4-FFF2-40B4-BE49-F238E27FC236}">
                <a16:creationId xmlns:a16="http://schemas.microsoft.com/office/drawing/2014/main" id="{43B9F2EC-2092-4E56-9912-1F723D0DF3D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1700" y="2638610"/>
            <a:ext cx="4389592" cy="297735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4" name="Shape 116">
            <a:extLst>
              <a:ext uri="{FF2B5EF4-FFF2-40B4-BE49-F238E27FC236}">
                <a16:creationId xmlns:a16="http://schemas.microsoft.com/office/drawing/2014/main" id="{9B887EA3-60BD-4B1F-B5D0-810FA063257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8190" y="2638609"/>
            <a:ext cx="4352110" cy="297735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5" name="Google Shape;933;p28">
            <a:extLst>
              <a:ext uri="{FF2B5EF4-FFF2-40B4-BE49-F238E27FC236}">
                <a16:creationId xmlns:a16="http://schemas.microsoft.com/office/drawing/2014/main" id="{49E81EE3-88C1-4218-B423-DAFDF6978148}"/>
              </a:ext>
            </a:extLst>
          </p:cNvPr>
          <p:cNvSpPr txBox="1">
            <a:spLocks/>
          </p:cNvSpPr>
          <p:nvPr/>
        </p:nvSpPr>
        <p:spPr>
          <a:xfrm>
            <a:off x="1381634" y="2217388"/>
            <a:ext cx="4149724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CTE CORE COMPONENTS</a:t>
            </a:r>
            <a:endParaRPr lang="en-US" sz="24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16" name="Google Shape;933;p28">
            <a:extLst>
              <a:ext uri="{FF2B5EF4-FFF2-40B4-BE49-F238E27FC236}">
                <a16:creationId xmlns:a16="http://schemas.microsoft.com/office/drawing/2014/main" id="{D2A846CC-4C33-4452-B2C8-A59FF1F934E8}"/>
              </a:ext>
            </a:extLst>
          </p:cNvPr>
          <p:cNvSpPr txBox="1">
            <a:spLocks/>
          </p:cNvSpPr>
          <p:nvPr/>
        </p:nvSpPr>
        <p:spPr>
          <a:xfrm>
            <a:off x="6706513" y="2252330"/>
            <a:ext cx="4149724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CTE CORE COMPONENTS</a:t>
            </a:r>
            <a:endParaRPr lang="en-US" sz="24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48790-358D-49DA-8404-75164A0EF106}"/>
              </a:ext>
            </a:extLst>
          </p:cNvPr>
          <p:cNvSpPr/>
          <p:nvPr/>
        </p:nvSpPr>
        <p:spPr>
          <a:xfrm>
            <a:off x="9347152" y="448961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Dekko" panose="020B0604020202020204" charset="0"/>
                <a:cs typeface="Dekko" panose="020B0604020202020204" charset="0"/>
              </a:rPr>
              <a:t>8:10 a.m. – 8:20 a.m.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8"/>
          <p:cNvSpPr txBox="1">
            <a:spLocks noGrp="1"/>
          </p:cNvSpPr>
          <p:nvPr>
            <p:ph type="ctrTitle"/>
          </p:nvPr>
        </p:nvSpPr>
        <p:spPr>
          <a:xfrm>
            <a:off x="1261700" y="815956"/>
            <a:ext cx="4203000" cy="10227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CTE PROGRAM OVERVIEW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1600" dirty="0">
                <a:latin typeface="Dekko" panose="020B0604020202020204" charset="0"/>
                <a:cs typeface="Dekko" panose="020B0604020202020204" charset="0"/>
              </a:rPr>
              <a:t>Deb Miller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endParaRPr sz="20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1731368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933;p28">
            <a:extLst>
              <a:ext uri="{FF2B5EF4-FFF2-40B4-BE49-F238E27FC236}">
                <a16:creationId xmlns:a16="http://schemas.microsoft.com/office/drawing/2014/main" id="{49E81EE3-88C1-4218-B423-DAFDF6978148}"/>
              </a:ext>
            </a:extLst>
          </p:cNvPr>
          <p:cNvSpPr txBox="1">
            <a:spLocks/>
          </p:cNvSpPr>
          <p:nvPr/>
        </p:nvSpPr>
        <p:spPr>
          <a:xfrm>
            <a:off x="1197530" y="2252156"/>
            <a:ext cx="4337076" cy="707894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r>
              <a:rPr lang="en-US" dirty="0">
                <a:latin typeface="Dekko" panose="020B0604020202020204" charset="0"/>
                <a:cs typeface="Dekko" panose="020B0604020202020204" charset="0"/>
              </a:rPr>
              <a:t>CTE PROGRAM REQUIREMENTS</a:t>
            </a:r>
            <a:endParaRPr lang="en-US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A2D644-0748-4D54-9C8F-ED2201D536AD}"/>
              </a:ext>
            </a:extLst>
          </p:cNvPr>
          <p:cNvSpPr/>
          <p:nvPr/>
        </p:nvSpPr>
        <p:spPr>
          <a:xfrm>
            <a:off x="1524003" y="3322605"/>
            <a:ext cx="41497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Dekko" panose="020B0604020202020204" charset="0"/>
                <a:cs typeface="Dekko" panose="020B0604020202020204" charset="0"/>
              </a:rPr>
              <a:t>Program Teacher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latin typeface="Dekko" panose="020B0604020202020204" charset="0"/>
              <a:cs typeface="Dekk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Dekko" panose="020B0604020202020204" charset="0"/>
                <a:cs typeface="Dekko" panose="020B0604020202020204" charset="0"/>
              </a:rPr>
              <a:t>Program Teacher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23ED5-ED2D-476A-B4AE-9882D32FB2E9}"/>
              </a:ext>
            </a:extLst>
          </p:cNvPr>
          <p:cNvSpPr/>
          <p:nvPr/>
        </p:nvSpPr>
        <p:spPr>
          <a:xfrm>
            <a:off x="6727302" y="1168169"/>
            <a:ext cx="413547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Dekko" panose="020B0604020202020204" charset="0"/>
                <a:cs typeface="Dekko" panose="020B0604020202020204" charset="0"/>
              </a:rPr>
              <a:t>Program Advisory Committee: Industry Experts Providing Input to the Program</a:t>
            </a:r>
          </a:p>
          <a:p>
            <a:endParaRPr lang="en-US" sz="2300" dirty="0">
              <a:latin typeface="Dekko" panose="020B0604020202020204" charset="0"/>
              <a:cs typeface="Dekk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Dekko" panose="020B0604020202020204" charset="0"/>
                <a:cs typeface="Dekko" panose="020B0604020202020204" charset="0"/>
              </a:rPr>
              <a:t>Implementation of Program Standards/Course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Dekko" panose="020B0604020202020204" charset="0"/>
              <a:cs typeface="Dekk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Dekko" panose="020B0604020202020204" charset="0"/>
                <a:cs typeface="Dekko" panose="020B0604020202020204" charset="0"/>
              </a:rPr>
              <a:t>Strategies to Eliminate Barriers to Program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latin typeface="Dekko" panose="020B0604020202020204" charset="0"/>
              <a:cs typeface="Dekk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latin typeface="Dekko" panose="020B0604020202020204" charset="0"/>
                <a:cs typeface="Dekko" panose="020B0604020202020204" charset="0"/>
              </a:rPr>
              <a:t>Secondary-Postsecondary Connections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B6974-FB2B-46C8-8727-9F0C3F1BB644}"/>
              </a:ext>
            </a:extLst>
          </p:cNvPr>
          <p:cNvSpPr/>
          <p:nvPr/>
        </p:nvSpPr>
        <p:spPr>
          <a:xfrm>
            <a:off x="9219503" y="448961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Dekko" panose="020B0604020202020204" charset="0"/>
                <a:cs typeface="Dekko" panose="020B0604020202020204" charset="0"/>
              </a:rPr>
              <a:t>8:10 a.m. – 8:20 a.m.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6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8"/>
          <p:cNvSpPr txBox="1">
            <a:spLocks noGrp="1"/>
          </p:cNvSpPr>
          <p:nvPr>
            <p:ph type="ctrTitle"/>
          </p:nvPr>
        </p:nvSpPr>
        <p:spPr>
          <a:xfrm>
            <a:off x="1261700" y="815956"/>
            <a:ext cx="4203000" cy="72924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CTE PROGRAM OVERVIEW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1600" dirty="0">
                <a:latin typeface="Dekko" panose="020B0604020202020204" charset="0"/>
                <a:cs typeface="Dekko" panose="020B0604020202020204" charset="0"/>
              </a:rPr>
              <a:t>Deb Miller</a:t>
            </a:r>
            <a:endParaRPr sz="28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933;p28">
            <a:extLst>
              <a:ext uri="{FF2B5EF4-FFF2-40B4-BE49-F238E27FC236}">
                <a16:creationId xmlns:a16="http://schemas.microsoft.com/office/drawing/2014/main" id="{49E81EE3-88C1-4218-B423-DAFDF6978148}"/>
              </a:ext>
            </a:extLst>
          </p:cNvPr>
          <p:cNvSpPr txBox="1">
            <a:spLocks/>
          </p:cNvSpPr>
          <p:nvPr/>
        </p:nvSpPr>
        <p:spPr>
          <a:xfrm>
            <a:off x="1496280" y="1851076"/>
            <a:ext cx="4149724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r>
              <a:rPr lang="en-US" sz="3200" dirty="0">
                <a:latin typeface="Dekko" panose="020B0604020202020204" charset="0"/>
                <a:cs typeface="Dekko" panose="020B0604020202020204" charset="0"/>
              </a:rPr>
              <a:t>ACADEMICS IN CTE</a:t>
            </a:r>
            <a:endParaRPr lang="en-US" sz="3200" dirty="0">
              <a:solidFill>
                <a:srgbClr val="FF0066"/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pic>
        <p:nvPicPr>
          <p:cNvPr id="18" name="Shape 308" descr="MMC1.PNG">
            <a:extLst>
              <a:ext uri="{FF2B5EF4-FFF2-40B4-BE49-F238E27FC236}">
                <a16:creationId xmlns:a16="http://schemas.microsoft.com/office/drawing/2014/main" id="{B92FB06A-A246-46F4-8BBA-5B385ED25C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702" t="14183" r="9724" b="47320"/>
          <a:stretch/>
        </p:blipFill>
        <p:spPr>
          <a:xfrm>
            <a:off x="1496280" y="2528948"/>
            <a:ext cx="4078765" cy="336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308" descr="MMC1.PNG">
            <a:extLst>
              <a:ext uri="{FF2B5EF4-FFF2-40B4-BE49-F238E27FC236}">
                <a16:creationId xmlns:a16="http://schemas.microsoft.com/office/drawing/2014/main" id="{EAECD6C1-0A43-4ECA-8985-26AD110B2C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530" t="52897" r="9550" b="5517"/>
          <a:stretch/>
        </p:blipFill>
        <p:spPr>
          <a:xfrm>
            <a:off x="6616956" y="2526211"/>
            <a:ext cx="4188178" cy="3364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4CBD6D-06BC-400E-BEDB-47DD40B16E5E}"/>
              </a:ext>
            </a:extLst>
          </p:cNvPr>
          <p:cNvSpPr/>
          <p:nvPr/>
        </p:nvSpPr>
        <p:spPr>
          <a:xfrm>
            <a:off x="9208222" y="443936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Dekko" panose="020B0604020202020204" charset="0"/>
                <a:cs typeface="Dekko" panose="020B0604020202020204" charset="0"/>
              </a:rPr>
              <a:t>8:10 a.m. – 8:20 a.m.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119BD-3954-4A2F-B394-5655092CEF3F}"/>
              </a:ext>
            </a:extLst>
          </p:cNvPr>
          <p:cNvSpPr/>
          <p:nvPr/>
        </p:nvSpPr>
        <p:spPr>
          <a:xfrm>
            <a:off x="1354080" y="796080"/>
            <a:ext cx="3635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INTRODUCTION TO CTE TEACHER TOOLKIT</a:t>
            </a:r>
            <a:endParaRPr lang="en-US" sz="1200" dirty="0">
              <a:latin typeface="Dekko" panose="020B0604020202020204" charset="0"/>
              <a:cs typeface="Dekko" panose="020B0604020202020204" charset="0"/>
            </a:endParaRPr>
          </a:p>
          <a:p>
            <a:endParaRPr lang="en-US" sz="800" dirty="0">
              <a:latin typeface="Dekko" panose="020B0604020202020204" charset="0"/>
              <a:cs typeface="Dekko" panose="020B0604020202020204" charset="0"/>
            </a:endParaRPr>
          </a:p>
          <a:p>
            <a:r>
              <a:rPr lang="en-US" sz="1600" dirty="0">
                <a:latin typeface="Dekko" panose="020B0604020202020204" charset="0"/>
                <a:cs typeface="Dekko" panose="020B0604020202020204" charset="0"/>
              </a:rPr>
              <a:t>Mark Forbush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5E9CAC-844F-4B88-B46E-626726614BE1}"/>
              </a:ext>
            </a:extLst>
          </p:cNvPr>
          <p:cNvSpPr/>
          <p:nvPr/>
        </p:nvSpPr>
        <p:spPr>
          <a:xfrm>
            <a:off x="1354080" y="2960049"/>
            <a:ext cx="4357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Guidance for New CTE Teachers</a:t>
            </a:r>
          </a:p>
          <a:p>
            <a:endParaRPr lang="en-US" sz="2400" dirty="0">
              <a:latin typeface="Dekko" panose="020B0604020202020204" charset="0"/>
              <a:cs typeface="Dekk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Quick Reference Guide to Important CTE Information</a:t>
            </a:r>
          </a:p>
          <a:p>
            <a:endParaRPr lang="en-US" sz="2400" dirty="0">
              <a:latin typeface="Dekko" panose="020B0604020202020204" charset="0"/>
              <a:cs typeface="Dekk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Sample Documents, Support Materials, Other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43D91-2B20-4CA5-9368-C1846EFEA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175" y="1214437"/>
            <a:ext cx="3714750" cy="44291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6255C2-6455-473D-A312-C4051246E5F5}"/>
              </a:ext>
            </a:extLst>
          </p:cNvPr>
          <p:cNvSpPr/>
          <p:nvPr/>
        </p:nvSpPr>
        <p:spPr>
          <a:xfrm>
            <a:off x="9303700" y="448961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8:20 a.m. – 8:45 a.m.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0CAB7-F44A-45AA-90EB-02167364603F}"/>
              </a:ext>
            </a:extLst>
          </p:cNvPr>
          <p:cNvSpPr/>
          <p:nvPr/>
        </p:nvSpPr>
        <p:spPr>
          <a:xfrm>
            <a:off x="2623279" y="2124286"/>
            <a:ext cx="1783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Dekko" panose="020B0604020202020204" charset="0"/>
                <a:cs typeface="Dekko" panose="020B060402020202020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6916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E119BD-3954-4A2F-B394-5655092CEF3F}"/>
              </a:ext>
            </a:extLst>
          </p:cNvPr>
          <p:cNvSpPr/>
          <p:nvPr/>
        </p:nvSpPr>
        <p:spPr>
          <a:xfrm>
            <a:off x="1354080" y="796080"/>
            <a:ext cx="3635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INTRODUCTION TO CTE TEACHER TOOLKIT</a:t>
            </a:r>
            <a:endParaRPr lang="en-US" sz="1200" dirty="0">
              <a:latin typeface="Dekko" panose="020B0604020202020204" charset="0"/>
              <a:cs typeface="Dekko" panose="020B0604020202020204" charset="0"/>
            </a:endParaRPr>
          </a:p>
          <a:p>
            <a:endParaRPr lang="en-US" sz="800" dirty="0">
              <a:latin typeface="Dekko" panose="020B0604020202020204" charset="0"/>
              <a:cs typeface="Dekko" panose="020B0604020202020204" charset="0"/>
            </a:endParaRPr>
          </a:p>
          <a:p>
            <a:r>
              <a:rPr lang="en-US" sz="1600" dirty="0">
                <a:latin typeface="Dekko" panose="020B0604020202020204" charset="0"/>
                <a:cs typeface="Dekko" panose="020B0604020202020204" charset="0"/>
              </a:rPr>
              <a:t>Mark Forbush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255C2-6455-473D-A312-C4051246E5F5}"/>
              </a:ext>
            </a:extLst>
          </p:cNvPr>
          <p:cNvSpPr/>
          <p:nvPr/>
        </p:nvSpPr>
        <p:spPr>
          <a:xfrm>
            <a:off x="9303700" y="448961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8:20 a.m. – 8:45 a.m.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35A36-CAA9-453D-BB8C-5FFC6AC00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133" y="1173670"/>
            <a:ext cx="4328985" cy="4686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2F66C-A424-4A3D-B1EC-9E12C0A575AA}"/>
              </a:ext>
            </a:extLst>
          </p:cNvPr>
          <p:cNvSpPr/>
          <p:nvPr/>
        </p:nvSpPr>
        <p:spPr>
          <a:xfrm>
            <a:off x="1459575" y="2167116"/>
            <a:ext cx="38072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CTE Teacher Technical Tool Kit </a:t>
            </a:r>
          </a:p>
          <a:p>
            <a:endParaRPr lang="en-US" sz="2400" dirty="0">
              <a:latin typeface="Dekko" panose="020B0604020202020204" charset="0"/>
              <a:cs typeface="Dekko" panose="020B0604020202020204" charset="0"/>
            </a:endParaRPr>
          </a:p>
          <a:p>
            <a:r>
              <a:rPr lang="en-US" sz="1800" dirty="0">
                <a:latin typeface="Dekko" panose="020B0604020202020204" charset="0"/>
                <a:cs typeface="Dekko" panose="020B0604020202020204" charset="0"/>
                <a:hlinkClick r:id="rId7"/>
              </a:rPr>
              <a:t>https://www.michigan.gov/mde/0,4615,7-140-2629_53968---,00.html</a:t>
            </a:r>
            <a:endParaRPr lang="en-US" sz="1800" dirty="0">
              <a:latin typeface="Dekko" panose="020B0604020202020204" charset="0"/>
              <a:cs typeface="Dekko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1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971;p30">
            <a:extLst>
              <a:ext uri="{FF2B5EF4-FFF2-40B4-BE49-F238E27FC236}">
                <a16:creationId xmlns:a16="http://schemas.microsoft.com/office/drawing/2014/main" id="{5DB49975-43CB-460D-B8D3-F4B0F7D8FF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73150" y="747504"/>
            <a:ext cx="4215300" cy="120032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MINI-SESSION 1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latin typeface="Dekko" panose="020B0604020202020204" charset="0"/>
                <a:cs typeface="Dekko" panose="020B0604020202020204" charset="0"/>
              </a:rPr>
              <a:t>ACTE &amp; MI ACTE Websites/Resources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1800" dirty="0">
                <a:latin typeface="Dekko" panose="020B0604020202020204" charset="0"/>
                <a:cs typeface="Dekko" panose="020B0604020202020204" charset="0"/>
              </a:rPr>
              <a:t>Mikki Spagnoli</a:t>
            </a:r>
            <a:endParaRPr sz="1800" dirty="0">
              <a:solidFill>
                <a:schemeClr val="accent3">
                  <a:lumMod val="75000"/>
                </a:schemeClr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10E27-AD48-447C-A3AC-FBC089C47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999" y="4688758"/>
            <a:ext cx="3013576" cy="1479183"/>
          </a:xfrm>
          <a:prstGeom prst="rect">
            <a:avLst/>
          </a:prstGeom>
        </p:spPr>
      </p:pic>
      <p:sp>
        <p:nvSpPr>
          <p:cNvPr id="15" name="Google Shape;971;p30">
            <a:extLst>
              <a:ext uri="{FF2B5EF4-FFF2-40B4-BE49-F238E27FC236}">
                <a16:creationId xmlns:a16="http://schemas.microsoft.com/office/drawing/2014/main" id="{3A4D3E68-E02B-4448-98B9-DD142A8C7A74}"/>
              </a:ext>
            </a:extLst>
          </p:cNvPr>
          <p:cNvSpPr txBox="1">
            <a:spLocks/>
          </p:cNvSpPr>
          <p:nvPr/>
        </p:nvSpPr>
        <p:spPr>
          <a:xfrm>
            <a:off x="6719350" y="4078080"/>
            <a:ext cx="4215300" cy="79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of CTE (ACTE)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https://www.acteonline.org/</a:t>
            </a:r>
            <a:endParaRPr lang="en-US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DF80A-C4ED-4433-9B2A-71AEE4CEAC8F}"/>
              </a:ext>
            </a:extLst>
          </p:cNvPr>
          <p:cNvSpPr/>
          <p:nvPr/>
        </p:nvSpPr>
        <p:spPr>
          <a:xfrm>
            <a:off x="6633089" y="959677"/>
            <a:ext cx="4215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chemeClr val="tx1"/>
              </a:solidFill>
              <a:latin typeface="Dekko" panose="020B0604020202020204" charset="0"/>
              <a:cs typeface="Dekko" panose="020B060402020202020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Michigan Association of CTE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https://www.acteonline.org/michigan-association-for-career-and-technical-education/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D3BA5-5868-492B-8BA5-2B1229D84B5D}"/>
              </a:ext>
            </a:extLst>
          </p:cNvPr>
          <p:cNvSpPr/>
          <p:nvPr/>
        </p:nvSpPr>
        <p:spPr>
          <a:xfrm>
            <a:off x="9225865" y="439727"/>
            <a:ext cx="1608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8:45 a.m. – 8:55 a.m.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8E549E-AAB7-472B-9237-534591B1F187}"/>
              </a:ext>
            </a:extLst>
          </p:cNvPr>
          <p:cNvSpPr/>
          <p:nvPr/>
        </p:nvSpPr>
        <p:spPr>
          <a:xfrm>
            <a:off x="1399614" y="2654442"/>
            <a:ext cx="41497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Dekko" panose="020B0604020202020204" charset="0"/>
                <a:cs typeface="Dekko" panose="020B0604020202020204" charset="0"/>
              </a:rPr>
              <a:t>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</a:t>
            </a:r>
          </a:p>
        </p:txBody>
      </p:sp>
      <p:sp>
        <p:nvSpPr>
          <p:cNvPr id="19" name="Google Shape;933;p28">
            <a:extLst>
              <a:ext uri="{FF2B5EF4-FFF2-40B4-BE49-F238E27FC236}">
                <a16:creationId xmlns:a16="http://schemas.microsoft.com/office/drawing/2014/main" id="{CB8B52EA-1FD3-4AB6-9731-D134A2F5EFBA}"/>
              </a:ext>
            </a:extLst>
          </p:cNvPr>
          <p:cNvSpPr txBox="1">
            <a:spLocks/>
          </p:cNvSpPr>
          <p:nvPr/>
        </p:nvSpPr>
        <p:spPr>
          <a:xfrm>
            <a:off x="1212262" y="2066594"/>
            <a:ext cx="4337076" cy="707894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Dekko" panose="020B0604020202020204" charset="0"/>
                <a:cs typeface="Dekko" panose="020B0604020202020204" charset="0"/>
              </a:rPr>
              <a:t>Resources &amp;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B0732-0C11-44F8-AF52-D13BDB524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8467" y="1954096"/>
            <a:ext cx="2661464" cy="13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3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6" name="Google Shape;936;p28">
            <a:hlinkClick r:id="rId3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28">
            <a:hlinkClick r:id="rId4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8" name="Google Shape;938;p28">
            <a:hlinkClick r:id="rId5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9" name="Google Shape;939;p28">
            <a:hlinkClick r:id="rId4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2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3" name="Google Shape;943;p28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Dekko"/>
                <a:ea typeface="Dekko"/>
                <a:cs typeface="Dekko"/>
                <a:sym typeface="Dekko"/>
              </a:rPr>
              <a:t>November 17, 2020</a:t>
            </a:r>
            <a:endParaRPr sz="1500" dirty="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990;p31">
            <a:extLst>
              <a:ext uri="{FF2B5EF4-FFF2-40B4-BE49-F238E27FC236}">
                <a16:creationId xmlns:a16="http://schemas.microsoft.com/office/drawing/2014/main" id="{92956930-8AAE-4765-93ED-78B3AC90E06D}"/>
              </a:ext>
            </a:extLst>
          </p:cNvPr>
          <p:cNvSpPr/>
          <p:nvPr/>
        </p:nvSpPr>
        <p:spPr>
          <a:xfrm rot="405102">
            <a:off x="7015488" y="1935939"/>
            <a:ext cx="3460952" cy="3708583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991;p31">
            <a:extLst>
              <a:ext uri="{FF2B5EF4-FFF2-40B4-BE49-F238E27FC236}">
                <a16:creationId xmlns:a16="http://schemas.microsoft.com/office/drawing/2014/main" id="{E9237B9D-B93F-4AF2-A455-7B52EB8AC8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401868">
            <a:off x="7409902" y="2376580"/>
            <a:ext cx="2571162" cy="29167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You will stay in your breakout room and the presenters will rotate through each room.</a:t>
            </a:r>
            <a:endParaRPr sz="2400" dirty="0"/>
          </a:p>
        </p:txBody>
      </p:sp>
      <p:sp>
        <p:nvSpPr>
          <p:cNvPr id="21" name="Google Shape;993;p31">
            <a:extLst>
              <a:ext uri="{FF2B5EF4-FFF2-40B4-BE49-F238E27FC236}">
                <a16:creationId xmlns:a16="http://schemas.microsoft.com/office/drawing/2014/main" id="{4543B57A-408A-47B2-81B3-62F274B4E9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09485" y="1022890"/>
            <a:ext cx="3924790" cy="57434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Dekko" panose="020B0604020202020204" charset="0"/>
                <a:cs typeface="Dekko" panose="020B0604020202020204" charset="0"/>
              </a:rPr>
              <a:t>BREAKOUT ROOMS</a:t>
            </a:r>
            <a:endParaRPr sz="3600" dirty="0">
              <a:solidFill>
                <a:schemeClr val="accent3">
                  <a:lumMod val="75000"/>
                </a:schemeClr>
              </a:solidFill>
              <a:latin typeface="Dekko" panose="020B0604020202020204" charset="0"/>
              <a:cs typeface="Dekko" panose="020B0604020202020204" charset="0"/>
            </a:endParaRPr>
          </a:p>
        </p:txBody>
      </p:sp>
      <p:sp>
        <p:nvSpPr>
          <p:cNvPr id="16" name="Google Shape;993;p31">
            <a:extLst>
              <a:ext uri="{FF2B5EF4-FFF2-40B4-BE49-F238E27FC236}">
                <a16:creationId xmlns:a16="http://schemas.microsoft.com/office/drawing/2014/main" id="{52238C42-3D78-49A5-B0FB-E3EBC1CCB072}"/>
              </a:ext>
            </a:extLst>
          </p:cNvPr>
          <p:cNvSpPr txBox="1">
            <a:spLocks/>
          </p:cNvSpPr>
          <p:nvPr/>
        </p:nvSpPr>
        <p:spPr>
          <a:xfrm>
            <a:off x="1698557" y="1800109"/>
            <a:ext cx="4203000" cy="87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Session 2</a:t>
            </a:r>
            <a:br>
              <a:rPr lang="en-US" sz="28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9:20 a.m. – 9:45 a.m.</a:t>
            </a:r>
          </a:p>
        </p:txBody>
      </p:sp>
      <p:sp>
        <p:nvSpPr>
          <p:cNvPr id="17" name="Google Shape;993;p31">
            <a:extLst>
              <a:ext uri="{FF2B5EF4-FFF2-40B4-BE49-F238E27FC236}">
                <a16:creationId xmlns:a16="http://schemas.microsoft.com/office/drawing/2014/main" id="{D42DF261-A8F6-44CB-81F5-C42CA8C31ADC}"/>
              </a:ext>
            </a:extLst>
          </p:cNvPr>
          <p:cNvSpPr txBox="1">
            <a:spLocks/>
          </p:cNvSpPr>
          <p:nvPr/>
        </p:nvSpPr>
        <p:spPr>
          <a:xfrm>
            <a:off x="1698557" y="2925362"/>
            <a:ext cx="4203000" cy="87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Session 3</a:t>
            </a:r>
            <a:br>
              <a:rPr lang="en-US" sz="28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9:55 a.m. – 10:20 a.m.</a:t>
            </a:r>
          </a:p>
        </p:txBody>
      </p:sp>
      <p:sp>
        <p:nvSpPr>
          <p:cNvPr id="20" name="Google Shape;993;p31">
            <a:extLst>
              <a:ext uri="{FF2B5EF4-FFF2-40B4-BE49-F238E27FC236}">
                <a16:creationId xmlns:a16="http://schemas.microsoft.com/office/drawing/2014/main" id="{0729F46D-18F5-492C-ADEF-C1876B4B0A3D}"/>
              </a:ext>
            </a:extLst>
          </p:cNvPr>
          <p:cNvSpPr txBox="1">
            <a:spLocks/>
          </p:cNvSpPr>
          <p:nvPr/>
        </p:nvSpPr>
        <p:spPr>
          <a:xfrm>
            <a:off x="1698557" y="4009891"/>
            <a:ext cx="4203000" cy="872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Session 4</a:t>
            </a:r>
            <a:br>
              <a:rPr lang="en-US" sz="28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10:20 a.m. – 10:45 a.m.</a:t>
            </a:r>
          </a:p>
        </p:txBody>
      </p:sp>
      <p:sp>
        <p:nvSpPr>
          <p:cNvPr id="22" name="Google Shape;993;p31">
            <a:extLst>
              <a:ext uri="{FF2B5EF4-FFF2-40B4-BE49-F238E27FC236}">
                <a16:creationId xmlns:a16="http://schemas.microsoft.com/office/drawing/2014/main" id="{6A0B3FD6-7818-4BC5-AF05-2019661C0A72}"/>
              </a:ext>
            </a:extLst>
          </p:cNvPr>
          <p:cNvSpPr txBox="1">
            <a:spLocks/>
          </p:cNvSpPr>
          <p:nvPr/>
        </p:nvSpPr>
        <p:spPr>
          <a:xfrm>
            <a:off x="1698557" y="5107174"/>
            <a:ext cx="4203000" cy="88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Session 5</a:t>
            </a:r>
            <a:br>
              <a:rPr lang="en-US" sz="28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10:55 a.m. – 11:20 a.m.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0454AA-52EE-46E2-9579-D85AC25D37D0}"/>
              </a:ext>
            </a:extLst>
          </p:cNvPr>
          <p:cNvSpPr/>
          <p:nvPr/>
        </p:nvSpPr>
        <p:spPr>
          <a:xfrm>
            <a:off x="1698557" y="806426"/>
            <a:ext cx="3024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Dekko" panose="020B0604020202020204" charset="0"/>
                <a:cs typeface="Dekko" panose="020B0604020202020204" charset="0"/>
              </a:rPr>
              <a:t>Session 1</a:t>
            </a:r>
            <a:br>
              <a:rPr lang="en-US" sz="2000" dirty="0">
                <a:latin typeface="Dekko" panose="020B0604020202020204" charset="0"/>
                <a:cs typeface="Dekko" panose="020B0604020202020204" charset="0"/>
              </a:rPr>
            </a:b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8:55 a.m. – 9:20 a.m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Dekko" panose="020B0604020202020204" charset="0"/>
                <a:cs typeface="Dekko" panose="020B060402020202020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7637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880</Words>
  <Application>Microsoft Office PowerPoint</Application>
  <PresentationFormat>Widescreen</PresentationFormat>
  <Paragraphs>177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Dekko</vt:lpstr>
      <vt:lpstr>Alex Brush</vt:lpstr>
      <vt:lpstr>Barlow Condensed</vt:lpstr>
      <vt:lpstr>Gochi Hand</vt:lpstr>
      <vt:lpstr>Calibri</vt:lpstr>
      <vt:lpstr>SlidesMania</vt:lpstr>
      <vt:lpstr>NEW CTE TEACHER WORKSHOP</vt:lpstr>
      <vt:lpstr>WELCOME and INTRODUCTIONS</vt:lpstr>
      <vt:lpstr>CTE PROGRAM OVERVIEW Deb Miller </vt:lpstr>
      <vt:lpstr>CTE PROGRAM OVERVIEW Deb Miller </vt:lpstr>
      <vt:lpstr>CTE PROGRAM OVERVIEW Deb Miller</vt:lpstr>
      <vt:lpstr>PowerPoint Presentation</vt:lpstr>
      <vt:lpstr>PowerPoint Presentation</vt:lpstr>
      <vt:lpstr>MINI-SESSION 1 ACTE &amp; MI ACTE Websites/Resources Mikki Spagnoli</vt:lpstr>
      <vt:lpstr>BREAKOUT ROOMS</vt:lpstr>
      <vt:lpstr>BREAKOUT ROOM TOPICS</vt:lpstr>
      <vt:lpstr> 9:45 a.m. – 9:55 a.m.</vt:lpstr>
      <vt:lpstr>MINI-SESSION 2 Classroom Management Tips/Resources Jim Berry</vt:lpstr>
      <vt:lpstr>MINI-SESSION 3 MDE and OCTE Websites/Resources Candace Vinson</vt:lpstr>
      <vt:lpstr>RESOURCES</vt:lpstr>
      <vt:lpstr>RESOURCES</vt:lpstr>
      <vt:lpstr>WRAP UP and Q &amp; A 11:30 a.m. – 12 noon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CTE TEACHER WORKSHOP</dc:title>
  <dc:creator>Lori Johnson</dc:creator>
  <cp:lastModifiedBy> </cp:lastModifiedBy>
  <cp:revision>71</cp:revision>
  <dcterms:modified xsi:type="dcterms:W3CDTF">2020-11-13T14:43:34Z</dcterms:modified>
</cp:coreProperties>
</file>