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2" r:id="rId1"/>
  </p:sldMasterIdLst>
  <p:notesMasterIdLst>
    <p:notesMasterId r:id="rId7"/>
  </p:notesMasterIdLst>
  <p:handoutMasterIdLst>
    <p:handoutMasterId r:id="rId8"/>
  </p:handoutMasterIdLst>
  <p:sldIdLst>
    <p:sldId id="343" r:id="rId2"/>
    <p:sldId id="312" r:id="rId3"/>
    <p:sldId id="773" r:id="rId4"/>
    <p:sldId id="313" r:id="rId5"/>
    <p:sldId id="344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D19CEC-D3F7-4A84-A9EA-7DB03F1A46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10B5-DCE8-446E-B11F-6D9231E2C0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8F5F2-9E32-4538-A38E-7AAA7254555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AD113-6978-4B00-A24C-7326C6ECEC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EBD35-87FE-416F-8926-74F52D403E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B71D7-734A-4CC4-841B-BD5EB5D9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9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higan.gov/documents/mde/CTE_Teacher_Technical_Tool_Kit_698712_7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Candice Vinson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720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Candace Vinson - Reference</a:t>
            </a:r>
            <a:r>
              <a:rPr lang="en-US" baseline="0" dirty="0"/>
              <a:t> pages 17-18 in New CTE Teacher Technical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36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https://www.michigan.gov/documents/mde/CTE_Teacher_Technical_Tool_Kit_698712_7.pdf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Could talk here about the new director for Skills USA and some of the additional resources the CTSOs have for COVID, lots of great leadership available virtually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A85DD-2513-4194-AD3B-33E02982FE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Candice Vinson - Reference page 19 of New</a:t>
            </a:r>
            <a:r>
              <a:rPr lang="en-US" baseline="0" dirty="0"/>
              <a:t> CTE Teacher Technical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233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Candice Vinson - Reference page 19 of New</a:t>
            </a:r>
            <a:r>
              <a:rPr lang="en-US" baseline="0" dirty="0"/>
              <a:t> CTE Teacher Technical Tool 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567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619239" y="1344169"/>
            <a:ext cx="74294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713982" y="2420874"/>
            <a:ext cx="2894846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21797"/>
            <a:ext cx="628649" cy="575765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6238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727445"/>
            <a:ext cx="661924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4152499"/>
            <a:ext cx="6619244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469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797563"/>
            <a:ext cx="6623862" cy="102974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57475"/>
            <a:ext cx="6619244" cy="1857375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159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455502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1960341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736600"/>
            <a:ext cx="6340430" cy="2022474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2759074"/>
            <a:ext cx="5798414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9"/>
            <a:ext cx="6933673" cy="748393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915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78000"/>
            <a:ext cx="6619245" cy="136688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68725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02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1952626"/>
            <a:ext cx="235640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2384823"/>
            <a:ext cx="2356409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6025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60257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1952626"/>
            <a:ext cx="235929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2384822"/>
            <a:ext cx="2359152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4016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3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0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4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3831829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3399634"/>
            <a:ext cx="228832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3831828"/>
            <a:ext cx="2288322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4793879"/>
            <a:ext cx="2733212" cy="2286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904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52625"/>
            <a:ext cx="6619244" cy="2562225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4793879"/>
            <a:ext cx="742949" cy="228599"/>
          </a:xfrm>
        </p:spPr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1531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958850"/>
            <a:ext cx="1057474" cy="356144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50"/>
            <a:ext cx="4692019" cy="3561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4793879"/>
            <a:ext cx="744101" cy="228599"/>
          </a:xfrm>
        </p:spPr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8749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5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008234"/>
            <a:ext cx="3263269" cy="1712868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008233"/>
            <a:ext cx="2818159" cy="1712868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1127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1952625"/>
            <a:ext cx="3618869" cy="25622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1952625"/>
            <a:ext cx="3618869" cy="25622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972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361886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2384822"/>
            <a:ext cx="3618869" cy="21300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1952625"/>
            <a:ext cx="361886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2384822"/>
            <a:ext cx="3618869" cy="213002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949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571060" cy="53022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611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56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1550"/>
            <a:ext cx="2094869" cy="12001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085850"/>
            <a:ext cx="3892550" cy="3429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240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70000"/>
            <a:ext cx="2898851" cy="130175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28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730251"/>
            <a:ext cx="6571060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4793879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31D2B4C7-BCD5-4E7D-B58D-AB791EC9C65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4793879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5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the-smiling-pony.deviantart.com/art/Question-marks-cutie-mark-261946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6368213" y="3138837"/>
            <a:ext cx="2474555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341709" y="3181350"/>
            <a:ext cx="8458200" cy="175287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341709" y="857250"/>
            <a:ext cx="8458199" cy="254191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FFFFFF"/>
                </a:solidFill>
              </a:rPr>
              <a:t>BREAKOUT SESSION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Leadership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and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Career and Technical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Student Organization (CTSO)</a:t>
            </a:r>
            <a:br>
              <a:rPr lang="en-US" sz="2800" dirty="0">
                <a:solidFill>
                  <a:srgbClr val="FFFFFF"/>
                </a:solidFill>
              </a:rPr>
            </a:br>
            <a:endParaRPr lang="en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3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3" name="Shape 121">
            <a:extLst>
              <a:ext uri="{FF2B5EF4-FFF2-40B4-BE49-F238E27FC236}">
                <a16:creationId xmlns:a16="http://schemas.microsoft.com/office/drawing/2014/main" id="{C6FB0533-0C4B-4DBF-83C6-65C188CF6E98}"/>
              </a:ext>
            </a:extLst>
          </p:cNvPr>
          <p:cNvSpPr txBox="1">
            <a:spLocks/>
          </p:cNvSpPr>
          <p:nvPr/>
        </p:nvSpPr>
        <p:spPr>
          <a:xfrm>
            <a:off x="627185" y="814161"/>
            <a:ext cx="2573210" cy="35151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>
              <a:spcAft>
                <a:spcPts val="600"/>
              </a:spcAft>
            </a:pPr>
            <a:r>
              <a:rPr lang="en-US" sz="3200" dirty="0"/>
              <a:t>Important Concepts for Student Leadership</a:t>
            </a:r>
          </a:p>
          <a:p>
            <a:pPr algn="r" defTabSz="457200">
              <a:spcAft>
                <a:spcPts val="600"/>
              </a:spcAft>
            </a:pPr>
            <a:endParaRPr lang="en-US" sz="36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448239"/>
            <a:ext cx="0" cy="24003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hape 153">
            <a:extLst>
              <a:ext uri="{FF2B5EF4-FFF2-40B4-BE49-F238E27FC236}">
                <a16:creationId xmlns:a16="http://schemas.microsoft.com/office/drawing/2014/main" id="{BA525D64-3A01-4124-A199-5416C34A23CA}"/>
              </a:ext>
            </a:extLst>
          </p:cNvPr>
          <p:cNvSpPr txBox="1">
            <a:spLocks/>
          </p:cNvSpPr>
          <p:nvPr/>
        </p:nvSpPr>
        <p:spPr>
          <a:xfrm>
            <a:off x="3682442" y="1046271"/>
            <a:ext cx="4888867" cy="35151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Understanding leadership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Communication and speaking to groups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Managerial leadership skills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Personal development</a:t>
            </a:r>
          </a:p>
          <a:p>
            <a:pPr marL="419100" indent="-342900"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Career success</a:t>
            </a:r>
          </a:p>
          <a:p>
            <a:pPr algn="l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29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3780CE-2BE5-46F6-97B2-60DF30217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1A87A49-68E6-459E-A5A6-46229FF42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878973" y="-105650"/>
            <a:ext cx="4540253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F6ACD5FC-CAFE-48EB-B765-60EED2E0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8645E-853C-4DEF-A60A-FC361D7E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730251"/>
            <a:ext cx="2206657" cy="7651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EBEBEB"/>
                </a:solidFill>
              </a:rPr>
              <a:t>CTE Teacher Technical Tool Kit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571E9-F2B5-4145-8E25-1C7396F27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680" y="256358"/>
            <a:ext cx="5011233" cy="488595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33B405-D785-4738-B1C0-6A0AA5E9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233DC0E-DE6C-4FB6-A529-51B162641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00250"/>
            <a:ext cx="3143250" cy="31432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70477F-E451-4BC3-863F-0E2FC572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71700"/>
            <a:ext cx="1771650" cy="177165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381C-3623-49E9-AA7C-7C0C2615A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16" y="1902279"/>
            <a:ext cx="2693172" cy="2612571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Better guidance for student leadership</a:t>
            </a:r>
          </a:p>
          <a:p>
            <a:r>
              <a:rPr lang="en-US" sz="1600" dirty="0">
                <a:solidFill>
                  <a:srgbClr val="FFFFFF"/>
                </a:solidFill>
              </a:rPr>
              <a:t>List of approved CTSOs</a:t>
            </a:r>
          </a:p>
          <a:p>
            <a:r>
              <a:rPr lang="en-US" sz="1600" dirty="0">
                <a:solidFill>
                  <a:srgbClr val="FFFFFF"/>
                </a:solidFill>
              </a:rPr>
              <a:t>Coaching students from ME to WE</a:t>
            </a:r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B4A81DE1-E2BC-4A31-99EE-71350421B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2355364" y="1369559"/>
            <a:ext cx="2474555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384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190"/>
            <a:ext cx="9144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hape 121">
            <a:extLst>
              <a:ext uri="{FF2B5EF4-FFF2-40B4-BE49-F238E27FC236}">
                <a16:creationId xmlns:a16="http://schemas.microsoft.com/office/drawing/2014/main" id="{8D3E4C50-F7F3-4AD8-947F-2B2055D67651}"/>
              </a:ext>
            </a:extLst>
          </p:cNvPr>
          <p:cNvSpPr txBox="1">
            <a:spLocks/>
          </p:cNvSpPr>
          <p:nvPr/>
        </p:nvSpPr>
        <p:spPr>
          <a:xfrm>
            <a:off x="6064135" y="1339847"/>
            <a:ext cx="2536723" cy="24614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spcAft>
                <a:spcPts val="600"/>
              </a:spcAft>
            </a:pPr>
            <a:r>
              <a:rPr lang="en-US" sz="3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Student Leadership</a:t>
            </a:r>
          </a:p>
          <a:p>
            <a:pPr algn="l" defTabSz="457200">
              <a:spcAft>
                <a:spcPts val="600"/>
              </a:spcAft>
            </a:pPr>
            <a:r>
              <a:rPr lang="en-US" sz="3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CTSO Checklist</a:t>
            </a:r>
          </a:p>
          <a:p>
            <a:pPr algn="l" defTabSz="457200">
              <a:spcAft>
                <a:spcPts val="600"/>
              </a:spcAft>
            </a:pPr>
            <a:endParaRPr lang="en-US" sz="3800" b="0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Shape 160">
            <a:extLst>
              <a:ext uri="{FF2B5EF4-FFF2-40B4-BE49-F238E27FC236}">
                <a16:creationId xmlns:a16="http://schemas.microsoft.com/office/drawing/2014/main" id="{5FF1264C-B98F-41E9-8DE5-14AE4FCB71E6}"/>
              </a:ext>
            </a:extLst>
          </p:cNvPr>
          <p:cNvPicPr preferRelativeResize="0"/>
          <p:nvPr/>
        </p:nvPicPr>
        <p:blipFill rotWithShape="1">
          <a:blip r:embed="rId3"/>
          <a:srcRect t="8542"/>
          <a:stretch/>
        </p:blipFill>
        <p:spPr>
          <a:xfrm>
            <a:off x="832322" y="1183512"/>
            <a:ext cx="4853180" cy="2774138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190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8D3E4C50-F7F3-4AD8-947F-2B2055D67651}"/>
              </a:ext>
            </a:extLst>
          </p:cNvPr>
          <p:cNvSpPr txBox="1">
            <a:spLocks/>
          </p:cNvSpPr>
          <p:nvPr/>
        </p:nvSpPr>
        <p:spPr>
          <a:xfrm>
            <a:off x="4271295" y="930949"/>
            <a:ext cx="4071414" cy="236531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Q and A</a:t>
            </a:r>
          </a:p>
          <a:p>
            <a:pPr algn="l" defTabSz="457200">
              <a:spcAft>
                <a:spcPts val="600"/>
              </a:spcAft>
            </a:pPr>
            <a:endParaRPr lang="en-US" sz="5400" b="0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17499" y="297627"/>
            <a:ext cx="3744119" cy="4544249"/>
            <a:chOff x="6776508" y="396836"/>
            <a:chExt cx="4992157" cy="6058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E341763-49AF-4920-958A-4D3424C55F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3532" y="1074787"/>
            <a:ext cx="3022129" cy="2993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A0F67E-B6D8-4255-911E-20E898765D0D}"/>
              </a:ext>
            </a:extLst>
          </p:cNvPr>
          <p:cNvSpPr txBox="1"/>
          <p:nvPr/>
        </p:nvSpPr>
        <p:spPr>
          <a:xfrm>
            <a:off x="1976021" y="5143500"/>
            <a:ext cx="5191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the-smiling-pony.deviantart.com/art/Question-marks-cutie-mark-261946101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025313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169</Words>
  <Application>Microsoft Office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BREAKOUT SESSION  Leadership and Career and Technical  Student Organization (CTSO) </vt:lpstr>
      <vt:lpstr>PowerPoint Presentation</vt:lpstr>
      <vt:lpstr>CTE Teacher Technical Tool Kit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 Leadership and Career and Technical  Student Organization (CTSO)</dc:title>
  <dc:creator>Vinson, Candace (MDE)</dc:creator>
  <cp:lastModifiedBy> </cp:lastModifiedBy>
  <cp:revision>1</cp:revision>
  <dcterms:created xsi:type="dcterms:W3CDTF">2020-11-05T12:52:38Z</dcterms:created>
  <dcterms:modified xsi:type="dcterms:W3CDTF">2020-11-05T12:58:49Z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VinsonC@michigan.gov</vt:lpwstr>
  </property>
  <property fmtid="{D5CDD505-2E9C-101B-9397-08002B2CF9AE}" pid="5" name="MSIP_Label_3a2fed65-62e7-46ea-af74-187e0c17143a_SetDate">
    <vt:lpwstr>2020-11-05T12:54:30.6053277Z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8aea57f6-f2f5-4f73-93f7-386d4b7c8beb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