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72" r:id="rId1"/>
  </p:sldMasterIdLst>
  <p:notesMasterIdLst>
    <p:notesMasterId r:id="rId7"/>
  </p:notesMasterIdLst>
  <p:handoutMasterIdLst>
    <p:handoutMasterId r:id="rId8"/>
  </p:handoutMasterIdLst>
  <p:sldIdLst>
    <p:sldId id="343" r:id="rId2"/>
    <p:sldId id="312" r:id="rId3"/>
    <p:sldId id="773" r:id="rId4"/>
    <p:sldId id="313" r:id="rId5"/>
    <p:sldId id="344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DD19CEC-D3F7-4A84-A9EA-7DB03F1A46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7B10B5-DCE8-446E-B11F-6D9231E2C0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8F5F2-9E32-4538-A38E-7AAA7254555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AD113-6978-4B00-A24C-7326C6ECEC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0EBD35-87FE-416F-8926-74F52D403E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B71D7-734A-4CC4-841B-BD5EB5D9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9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higan.gov/documents/mde/CTE_Teacher_Technical_Tool_Kit_698712_7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Candice Vinson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57201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Candace Vinson - Reference</a:t>
            </a:r>
            <a:r>
              <a:rPr lang="en-US" baseline="0" dirty="0"/>
              <a:t> pages 17-18 in New CTE Teacher Technical Tool 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0360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https://www.michigan.gov/documents/mde/CTE_Teacher_Technical_Tool_Kit_698712_7.pdf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Could talk here about the new director for Skills USA and some of the additional resources the CTSOs have for COVID, lots of great leadership available virtually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AA85DD-2513-4194-AD3B-33E02982FE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07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Candice Vinson - Reference page 19 of New</a:t>
            </a:r>
            <a:r>
              <a:rPr lang="en-US" baseline="0" dirty="0"/>
              <a:t> CTE Teacher Technical Tool 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42331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Candice Vinson - Reference page 19 of New</a:t>
            </a:r>
            <a:r>
              <a:rPr lang="en-US" baseline="0" dirty="0"/>
              <a:t> CTE Teacher Technical Tool 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5671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574800"/>
            <a:ext cx="6619244" cy="2008236"/>
          </a:xfrm>
        </p:spPr>
        <p:txBody>
          <a:bodyPr anchor="b"/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216" y="3583035"/>
            <a:ext cx="6619244" cy="646065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619239" y="1344169"/>
            <a:ext cx="742949" cy="2285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713982" y="2420874"/>
            <a:ext cx="2894846" cy="2286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4406" y="221797"/>
            <a:ext cx="628649" cy="575765"/>
          </a:xfrm>
        </p:spPr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6238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727445"/>
            <a:ext cx="6619244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514350"/>
            <a:ext cx="6619244" cy="257175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4152499"/>
            <a:ext cx="6619244" cy="37028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7469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598" y="797563"/>
            <a:ext cx="6623862" cy="102974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2657475"/>
            <a:ext cx="6619244" cy="1857375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01596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661175" y="455502"/>
            <a:ext cx="601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7413344" y="1960341"/>
            <a:ext cx="489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6408" y="736600"/>
            <a:ext cx="6340430" cy="2022474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459459" y="2759074"/>
            <a:ext cx="5798414" cy="256631"/>
          </a:xfrm>
        </p:spPr>
        <p:txBody>
          <a:bodyPr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771899"/>
            <a:ext cx="6933673" cy="748393"/>
          </a:xfrm>
        </p:spPr>
        <p:txBody>
          <a:bodyPr anchor="ctr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89153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778000"/>
            <a:ext cx="6619245" cy="136688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3768725"/>
            <a:ext cx="6619244" cy="6453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026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5" y="1952626"/>
            <a:ext cx="235640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215" y="2384823"/>
            <a:ext cx="2356409" cy="213547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4541" y="1952625"/>
            <a:ext cx="236025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4541" y="2384823"/>
            <a:ext cx="2360257" cy="213547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16101" y="1952626"/>
            <a:ext cx="2359298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16247" y="2384822"/>
            <a:ext cx="2359152" cy="213547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302978" y="1927225"/>
            <a:ext cx="0" cy="26193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29301" y="1927225"/>
            <a:ext cx="0" cy="26193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40160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5" y="3399633"/>
            <a:ext cx="228782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00915" y="1952625"/>
            <a:ext cx="2018432" cy="11936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215" y="3831830"/>
            <a:ext cx="2287829" cy="68846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649" y="3399634"/>
            <a:ext cx="228782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61347" y="1952625"/>
            <a:ext cx="2018432" cy="11936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7629" y="3831829"/>
            <a:ext cx="2287829" cy="68846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7082" y="3399634"/>
            <a:ext cx="228832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22273" y="1952625"/>
            <a:ext cx="2018432" cy="11936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87081" y="3831828"/>
            <a:ext cx="2288322" cy="68846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3304373" y="1927225"/>
            <a:ext cx="0" cy="26193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848352" y="1927225"/>
            <a:ext cx="0" cy="26193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0833" y="4793879"/>
            <a:ext cx="2733212" cy="2286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2904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16" y="1952625"/>
            <a:ext cx="6619244" cy="2562225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21580" y="4793879"/>
            <a:ext cx="742949" cy="228599"/>
          </a:xfrm>
        </p:spPr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1531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27" y="958850"/>
            <a:ext cx="1057474" cy="3561443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16" y="958850"/>
            <a:ext cx="4692019" cy="35614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9829" y="4793879"/>
            <a:ext cx="744101" cy="228599"/>
          </a:xfrm>
        </p:spPr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8749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216" y="1952625"/>
            <a:ext cx="6619244" cy="2562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58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2008234"/>
            <a:ext cx="3263269" cy="1712868"/>
          </a:xfrm>
        </p:spPr>
        <p:txBody>
          <a:bodyPr anchor="ctr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1670" y="2008233"/>
            <a:ext cx="2818159" cy="1712868"/>
          </a:xfrm>
        </p:spPr>
        <p:txBody>
          <a:bodyPr anchor="ctr"/>
          <a:lstStyle>
            <a:lvl1pPr marL="0" indent="0" algn="l">
              <a:buNone/>
              <a:defRPr sz="15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81127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15" y="1952625"/>
            <a:ext cx="3618869" cy="256222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6535" y="1952625"/>
            <a:ext cx="3618869" cy="25622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19726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1952625"/>
            <a:ext cx="3618868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215" y="2384822"/>
            <a:ext cx="3618869" cy="213002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6535" y="1952625"/>
            <a:ext cx="361886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6535" y="2384822"/>
            <a:ext cx="3618869" cy="2130029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49493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571060" cy="53022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86118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156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971550"/>
            <a:ext cx="2094869" cy="120015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5859" y="1085850"/>
            <a:ext cx="3892550" cy="3429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5" y="2346961"/>
            <a:ext cx="2094869" cy="2171699"/>
          </a:xfrm>
        </p:spPr>
        <p:txBody>
          <a:bodyPr/>
          <a:lstStyle>
            <a:lvl1pPr marL="0" indent="0">
              <a:buNone/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32409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270000"/>
            <a:ext cx="2898851" cy="1301750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10903" y="857250"/>
            <a:ext cx="2420395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6" y="2743200"/>
            <a:ext cx="2894409" cy="1028700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286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216" y="730251"/>
            <a:ext cx="6571060" cy="5302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1952625"/>
            <a:ext cx="6571060" cy="2562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89829" y="4793879"/>
            <a:ext cx="742949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1" i="0">
                <a:solidFill>
                  <a:schemeClr val="accent1"/>
                </a:solidFill>
              </a:defRPr>
            </a:lvl1pPr>
          </a:lstStyle>
          <a:p>
            <a:fld id="{31D2B4C7-BCD5-4E7D-B58D-AB791EC9C65A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0833" y="4793879"/>
            <a:ext cx="2894846" cy="2286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21797"/>
            <a:ext cx="628649" cy="57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bg1"/>
                </a:solidFill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05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://the-smiling-pony.deviantart.com/art/Question-marks-cutie-mark-2619461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Freeform 5">
            <a:extLst>
              <a:ext uri="{FF2B5EF4-FFF2-40B4-BE49-F238E27FC236}">
                <a16:creationId xmlns:a16="http://schemas.microsoft.com/office/drawing/2014/main" id="{D22D1B95-2B54-43E9-85D9-B489F6C5D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21010068">
            <a:off x="6368213" y="3138837"/>
            <a:ext cx="2474555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19" name="Freeform 5">
            <a:extLst>
              <a:ext uri="{FF2B5EF4-FFF2-40B4-BE49-F238E27FC236}">
                <a16:creationId xmlns:a16="http://schemas.microsoft.com/office/drawing/2014/main" id="{7D0F3F6D-A49D-4406-8D61-1C4F8D792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341709" y="3181350"/>
            <a:ext cx="8458200" cy="1752871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21" name="Freeform 5">
            <a:extLst>
              <a:ext uri="{FF2B5EF4-FFF2-40B4-BE49-F238E27FC236}">
                <a16:creationId xmlns:a16="http://schemas.microsoft.com/office/drawing/2014/main" id="{D953A318-DA8D-4405-9536-D889E45C5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190"/>
            <a:ext cx="9144000" cy="5142310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1" name="Shape 101"/>
          <p:cNvSpPr txBox="1">
            <a:spLocks noGrp="1"/>
          </p:cNvSpPr>
          <p:nvPr>
            <p:ph type="ctrTitle"/>
          </p:nvPr>
        </p:nvSpPr>
        <p:spPr>
          <a:xfrm>
            <a:off x="341709" y="857250"/>
            <a:ext cx="8458199" cy="2541912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rgbClr val="FFFFFF"/>
                </a:solidFill>
              </a:rPr>
              <a:t>BREAKOUT SESSION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Leadership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and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Career and Technical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Student Organization (CTSO)</a:t>
            </a:r>
            <a:br>
              <a:rPr lang="en-US" sz="2800" dirty="0">
                <a:solidFill>
                  <a:srgbClr val="FFFFFF"/>
                </a:solidFill>
              </a:rPr>
            </a:br>
            <a:endParaRPr lang="en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13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084313B-C03D-4981-9786-879159A60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99190B9-52DD-45DC-BE21-AACE88FEC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1EE260A-12FB-4D71-A318-71BED7FF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52EC39A-8D44-4CEF-820F-A442CFA42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D010773-529F-4A3D-A0AB-E7CE12DC6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7582733-2D5B-4103-A63C-0D0D81780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D073C2A-0E86-458E-88D4-27124FDAD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01A64F04-7AF7-48B9-A1B0-956BBCEEF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89ABE99-7694-4211-A627-459BE542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254B4214-6F53-497C-8322-9CE8158AA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20E145FF-1D18-4246-A2BA-9F6B4D533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</p:grpSp>
      <p:sp>
        <p:nvSpPr>
          <p:cNvPr id="3" name="Shape 121">
            <a:extLst>
              <a:ext uri="{FF2B5EF4-FFF2-40B4-BE49-F238E27FC236}">
                <a16:creationId xmlns:a16="http://schemas.microsoft.com/office/drawing/2014/main" id="{C6FB0533-0C4B-4DBF-83C6-65C188CF6E98}"/>
              </a:ext>
            </a:extLst>
          </p:cNvPr>
          <p:cNvSpPr txBox="1">
            <a:spLocks/>
          </p:cNvSpPr>
          <p:nvPr/>
        </p:nvSpPr>
        <p:spPr>
          <a:xfrm>
            <a:off x="627185" y="814161"/>
            <a:ext cx="2573210" cy="351517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>
              <a:spcAft>
                <a:spcPts val="600"/>
              </a:spcAft>
            </a:pPr>
            <a:r>
              <a:rPr lang="en-US" sz="3200" dirty="0"/>
              <a:t>Important Concepts for Student Leadership</a:t>
            </a:r>
          </a:p>
          <a:p>
            <a:pPr algn="r" defTabSz="457200">
              <a:spcAft>
                <a:spcPts val="600"/>
              </a:spcAft>
            </a:pPr>
            <a:endParaRPr lang="en-US" sz="36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448239"/>
            <a:ext cx="0" cy="24003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hape 153">
            <a:extLst>
              <a:ext uri="{FF2B5EF4-FFF2-40B4-BE49-F238E27FC236}">
                <a16:creationId xmlns:a16="http://schemas.microsoft.com/office/drawing/2014/main" id="{BA525D64-3A01-4124-A199-5416C34A23CA}"/>
              </a:ext>
            </a:extLst>
          </p:cNvPr>
          <p:cNvSpPr txBox="1">
            <a:spLocks/>
          </p:cNvSpPr>
          <p:nvPr/>
        </p:nvSpPr>
        <p:spPr>
          <a:xfrm>
            <a:off x="3682442" y="1046271"/>
            <a:ext cx="4888867" cy="351517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9100" indent="-342900"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/>
              <a:t>Understanding leadership</a:t>
            </a:r>
          </a:p>
          <a:p>
            <a:pPr marL="419100" indent="-342900"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/>
              <a:t>Communication and speaking to groups</a:t>
            </a:r>
          </a:p>
          <a:p>
            <a:pPr marL="419100" indent="-342900"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/>
              <a:t>Managerial leadership skills</a:t>
            </a:r>
          </a:p>
          <a:p>
            <a:pPr marL="419100" indent="-342900"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/>
              <a:t>Personal development</a:t>
            </a:r>
          </a:p>
          <a:p>
            <a:pPr marL="419100" indent="-342900"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/>
              <a:t>Career success</a:t>
            </a:r>
          </a:p>
          <a:p>
            <a:pPr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929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43780CE-2BE5-46F6-97B2-60DF30217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1A87A49-68E6-459E-A5A6-46229FF42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878973" y="-105650"/>
            <a:ext cx="4540253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F6ACD5FC-CAFE-48EB-B765-60EED2E0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190"/>
            <a:ext cx="9144000" cy="5142310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28645E-853C-4DEF-A60A-FC361D7E5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6" y="730251"/>
            <a:ext cx="2206657" cy="76517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EBEBEB"/>
                </a:solidFill>
              </a:rPr>
              <a:t>CTE Teacher Technical Tool Kit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0571E9-F2B5-4145-8E25-1C7396F276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680" y="256358"/>
            <a:ext cx="5011233" cy="488595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F33B405-D785-4738-B1C0-6A0AA5E9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233DC0E-DE6C-4FB6-A529-51B162641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00250"/>
            <a:ext cx="3143250" cy="314325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870477F-E451-4BC3-863F-0E2FC5728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71700"/>
            <a:ext cx="1771650" cy="177165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9381C-3623-49E9-AA7C-7C0C2615A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16" y="1902279"/>
            <a:ext cx="2693172" cy="2612571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Better guidance for student leadership</a:t>
            </a:r>
          </a:p>
          <a:p>
            <a:r>
              <a:rPr lang="en-US" sz="1600" dirty="0">
                <a:solidFill>
                  <a:srgbClr val="FFFFFF"/>
                </a:solidFill>
              </a:rPr>
              <a:t>List of approved CTSOs</a:t>
            </a:r>
          </a:p>
          <a:p>
            <a:r>
              <a:rPr lang="en-US" sz="1600" dirty="0">
                <a:solidFill>
                  <a:srgbClr val="FFFFFF"/>
                </a:solidFill>
              </a:rPr>
              <a:t>Coaching students from ME to WE</a:t>
            </a:r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B4A81DE1-E2BC-4A31-99EE-71350421B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2355364" y="1369559"/>
            <a:ext cx="2474555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73846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11CAC6F2-0806-417B-BF5D-5AEF6195F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190"/>
            <a:ext cx="9144000" cy="5142310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723B02-0AAB-4F6E-BA41-8ED99D559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hape 121">
            <a:extLst>
              <a:ext uri="{FF2B5EF4-FFF2-40B4-BE49-F238E27FC236}">
                <a16:creationId xmlns:a16="http://schemas.microsoft.com/office/drawing/2014/main" id="{8D3E4C50-F7F3-4AD8-947F-2B2055D67651}"/>
              </a:ext>
            </a:extLst>
          </p:cNvPr>
          <p:cNvSpPr txBox="1">
            <a:spLocks/>
          </p:cNvSpPr>
          <p:nvPr/>
        </p:nvSpPr>
        <p:spPr>
          <a:xfrm>
            <a:off x="6064135" y="1339847"/>
            <a:ext cx="2536723" cy="24614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200">
              <a:spcAft>
                <a:spcPts val="600"/>
              </a:spcAft>
            </a:pPr>
            <a:r>
              <a:rPr lang="en-US" sz="32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Student Leadership</a:t>
            </a:r>
          </a:p>
          <a:p>
            <a:pPr algn="l" defTabSz="457200">
              <a:spcAft>
                <a:spcPts val="600"/>
              </a:spcAft>
            </a:pPr>
            <a:r>
              <a:rPr lang="en-US" sz="32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CTSO Checklist</a:t>
            </a:r>
          </a:p>
          <a:p>
            <a:pPr algn="l" defTabSz="457200">
              <a:spcAft>
                <a:spcPts val="600"/>
              </a:spcAft>
            </a:pPr>
            <a:endParaRPr lang="en-US" sz="3800" b="0" i="0" kern="1200" dirty="0">
              <a:solidFill>
                <a:srgbClr val="EBEBEB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Shape 160">
            <a:extLst>
              <a:ext uri="{FF2B5EF4-FFF2-40B4-BE49-F238E27FC236}">
                <a16:creationId xmlns:a16="http://schemas.microsoft.com/office/drawing/2014/main" id="{5FF1264C-B98F-41E9-8DE5-14AE4FCB71E6}"/>
              </a:ext>
            </a:extLst>
          </p:cNvPr>
          <p:cNvPicPr preferRelativeResize="0"/>
          <p:nvPr/>
        </p:nvPicPr>
        <p:blipFill rotWithShape="1">
          <a:blip r:embed="rId3"/>
          <a:srcRect t="8542"/>
          <a:stretch/>
        </p:blipFill>
        <p:spPr>
          <a:xfrm>
            <a:off x="832322" y="1183512"/>
            <a:ext cx="4853180" cy="2774138"/>
          </a:xfrm>
          <a:prstGeom prst="roundRect">
            <a:avLst>
              <a:gd name="adj" fmla="val 1858"/>
            </a:avLst>
          </a:prstGeom>
          <a:noFill/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1909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21">
            <a:extLst>
              <a:ext uri="{FF2B5EF4-FFF2-40B4-BE49-F238E27FC236}">
                <a16:creationId xmlns:a16="http://schemas.microsoft.com/office/drawing/2014/main" id="{8D3E4C50-F7F3-4AD8-947F-2B2055D67651}"/>
              </a:ext>
            </a:extLst>
          </p:cNvPr>
          <p:cNvSpPr txBox="1">
            <a:spLocks/>
          </p:cNvSpPr>
          <p:nvPr/>
        </p:nvSpPr>
        <p:spPr>
          <a:xfrm>
            <a:off x="4271295" y="930949"/>
            <a:ext cx="4071414" cy="236531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spcAft>
                <a:spcPts val="600"/>
              </a:spcAft>
            </a:pPr>
            <a:r>
              <a:rPr lang="en-US" sz="54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Q and A</a:t>
            </a:r>
          </a:p>
          <a:p>
            <a:pPr algn="l" defTabSz="457200">
              <a:spcAft>
                <a:spcPts val="600"/>
              </a:spcAft>
            </a:pPr>
            <a:endParaRPr lang="en-US" sz="5400" b="0" i="0" kern="1200" dirty="0">
              <a:solidFill>
                <a:srgbClr val="EBEBEB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41F5BDA-0140-462B-933C-538752EEA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17499" y="297627"/>
            <a:ext cx="3744119" cy="4544249"/>
            <a:chOff x="6776508" y="396836"/>
            <a:chExt cx="4992157" cy="605899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8AE763C-C631-453B-A3A7-09499D0DB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C0C2E541-1E75-440D-A59A-C2B3AB867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36158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481FF14D-53DC-4EA3-8425-26F1B0F08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47266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6E341763-49AF-4920-958A-4D3424C55F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63532" y="1074787"/>
            <a:ext cx="3022129" cy="29939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7A0F67E-B6D8-4255-911E-20E898765D0D}"/>
              </a:ext>
            </a:extLst>
          </p:cNvPr>
          <p:cNvSpPr txBox="1"/>
          <p:nvPr/>
        </p:nvSpPr>
        <p:spPr>
          <a:xfrm>
            <a:off x="1976021" y="5143500"/>
            <a:ext cx="5191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://the-smiling-pony.deviantart.com/art/Question-marks-cutie-mark-261946101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nc/3.0/"/>
              </a:rPr>
              <a:t>CC BY-NC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025313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169</Words>
  <Application>Microsoft Office PowerPoint</Application>
  <PresentationFormat>On-screen Show (16:9)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BREAKOUT SESSION  Leadership and Career and Technical  Student Organization (CTSO) </vt:lpstr>
      <vt:lpstr>PowerPoint Presentation</vt:lpstr>
      <vt:lpstr>CTE Teacher Technical Tool Kit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SESSION  Leadership and Career and Technical  Student Organization (CTSO)</dc:title>
  <dc:creator>Vinson, Candace (MDE)</dc:creator>
  <cp:lastModifiedBy> </cp:lastModifiedBy>
  <cp:revision>1</cp:revision>
  <dcterms:created xsi:type="dcterms:W3CDTF">2020-11-05T12:52:38Z</dcterms:created>
  <dcterms:modified xsi:type="dcterms:W3CDTF">2020-11-05T12:58:49Z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iteId">
    <vt:lpwstr>d5fb7087-3777-42ad-966a-892ef47225d1</vt:lpwstr>
  </property>
  <property fmtid="{D5CDD505-2E9C-101B-9397-08002B2CF9AE}" pid="4" name="MSIP_Label_3a2fed65-62e7-46ea-af74-187e0c17143a_Owner">
    <vt:lpwstr>VinsonC@michigan.gov</vt:lpwstr>
  </property>
  <property fmtid="{D5CDD505-2E9C-101B-9397-08002B2CF9AE}" pid="5" name="MSIP_Label_3a2fed65-62e7-46ea-af74-187e0c17143a_SetDate">
    <vt:lpwstr>2020-11-05T12:54:30.6053277Z</vt:lpwstr>
  </property>
  <property fmtid="{D5CDD505-2E9C-101B-9397-08002B2CF9AE}" pid="6" name="MSIP_Label_3a2fed65-62e7-46ea-af74-187e0c17143a_Name">
    <vt:lpwstr>Internal Data (Standard State Data)</vt:lpwstr>
  </property>
  <property fmtid="{D5CDD505-2E9C-101B-9397-08002B2CF9AE}" pid="7" name="MSIP_Label_3a2fed65-62e7-46ea-af74-187e0c17143a_Application">
    <vt:lpwstr>Microsoft Azure Information Protection</vt:lpwstr>
  </property>
  <property fmtid="{D5CDD505-2E9C-101B-9397-08002B2CF9AE}" pid="8" name="MSIP_Label_3a2fed65-62e7-46ea-af74-187e0c17143a_ActionId">
    <vt:lpwstr>8aea57f6-f2f5-4f73-93f7-386d4b7c8beb</vt:lpwstr>
  </property>
  <property fmtid="{D5CDD505-2E9C-101B-9397-08002B2CF9AE}" pid="9" name="MSIP_Label_3a2fed65-62e7-46ea-af74-187e0c17143a_Extended_MSFT_Method">
    <vt:lpwstr>Manual</vt:lpwstr>
  </property>
  <property fmtid="{D5CDD505-2E9C-101B-9397-08002B2CF9AE}" pid="10" name="Sensitivity">
    <vt:lpwstr>Internal Data (Standard State Data)</vt:lpwstr>
  </property>
</Properties>
</file>