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83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9" r:id="rId3"/>
    <p:sldId id="350" r:id="rId4"/>
    <p:sldId id="305" r:id="rId5"/>
    <p:sldId id="306" r:id="rId6"/>
    <p:sldId id="334" r:id="rId7"/>
    <p:sldId id="332" r:id="rId8"/>
    <p:sldId id="330" r:id="rId9"/>
    <p:sldId id="286" r:id="rId10"/>
    <p:sldId id="326" r:id="rId11"/>
    <p:sldId id="288" r:id="rId12"/>
    <p:sldId id="284" r:id="rId13"/>
    <p:sldId id="307" r:id="rId14"/>
    <p:sldId id="341" r:id="rId15"/>
    <p:sldId id="276" r:id="rId16"/>
    <p:sldId id="321" r:id="rId17"/>
    <p:sldId id="322" r:id="rId18"/>
    <p:sldId id="325" r:id="rId19"/>
    <p:sldId id="340" r:id="rId20"/>
    <p:sldId id="339" r:id="rId21"/>
    <p:sldId id="352" r:id="rId22"/>
    <p:sldId id="293" r:id="rId23"/>
    <p:sldId id="336" r:id="rId24"/>
    <p:sldId id="335" r:id="rId25"/>
    <p:sldId id="310" r:id="rId26"/>
    <p:sldId id="342" r:id="rId27"/>
    <p:sldId id="353" r:id="rId28"/>
    <p:sldId id="354" r:id="rId29"/>
    <p:sldId id="318" r:id="rId30"/>
    <p:sldId id="351" r:id="rId31"/>
    <p:sldId id="299" r:id="rId32"/>
    <p:sldId id="343" r:id="rId33"/>
    <p:sldId id="312" r:id="rId34"/>
    <p:sldId id="313" r:id="rId35"/>
    <p:sldId id="344" r:id="rId36"/>
    <p:sldId id="345" r:id="rId37"/>
    <p:sldId id="346" r:id="rId38"/>
    <p:sldId id="347" r:id="rId39"/>
    <p:sldId id="349" r:id="rId40"/>
    <p:sldId id="348" r:id="rId41"/>
    <p:sldId id="333" r:id="rId4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D19CEC-D3F7-4A84-A9EA-7DB03F1A46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7B10B5-DCE8-446E-B11F-6D9231E2C0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8F5F2-9E32-4538-A38E-7AAA7254555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7AD113-6978-4B00-A24C-7326C6ECEC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0EBD35-87FE-416F-8926-74F52D403E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B71D7-734A-4CC4-841B-BD5EB5D9C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9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Candace Vinson</a:t>
            </a:r>
          </a:p>
        </p:txBody>
      </p:sp>
    </p:spTree>
    <p:extLst>
      <p:ext uri="{BB962C8B-B14F-4D97-AF65-F5344CB8AC3E}">
        <p14:creationId xmlns:p14="http://schemas.microsoft.com/office/powerpoint/2010/main" val="293537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Lori Johnson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Lori Johnson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Lori Johnson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518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Mark Forbush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8952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Mark Forbush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Mark Forbush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97970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Mark Forbush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1275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Mark Forbush - Reference</a:t>
            </a:r>
            <a:r>
              <a:rPr lang="en-US" baseline="0" dirty="0"/>
              <a:t> </a:t>
            </a:r>
            <a:r>
              <a:rPr lang="en-US" dirty="0"/>
              <a:t>Appendix</a:t>
            </a:r>
            <a:r>
              <a:rPr lang="en-US" baseline="0" dirty="0"/>
              <a:t> G and H in tool kit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61562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Tom Knight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0342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Lori Johnson (Welcome), Brian Pyles (OCTE), Doug Bush (MI ACTE)</a:t>
            </a: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Tom Knight - Explain</a:t>
            </a:r>
            <a:r>
              <a:rPr lang="en-US" baseline="0" dirty="0"/>
              <a:t> the connection to Perkins and CPI measurements for completer, s</a:t>
            </a:r>
            <a:r>
              <a:rPr lang="en-US" dirty="0"/>
              <a:t>tress</a:t>
            </a:r>
            <a:r>
              <a:rPr lang="en-US" baseline="0" dirty="0"/>
              <a:t> importance of concentrator and completer students.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baseline="0" dirty="0"/>
              <a:t>Concentrator/Completer –completion of an assessment if applicable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24096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Tom Knight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1266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Lori Johnson</a:t>
            </a: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Tom Knight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64771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Tom Knight - Reference</a:t>
            </a:r>
            <a:r>
              <a:rPr lang="en-US" baseline="0" dirty="0"/>
              <a:t> pages 39-48 of New CTE Teacher Technical Tool Kit for samples of syllabi (appendix E)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20935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Tom Knight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13510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Celina Mills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78144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Dana Hughes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93477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Dana Hughes - Reference page 20-22 in New CTE Teacher Technical</a:t>
            </a:r>
            <a:r>
              <a:rPr lang="en-US" baseline="0" dirty="0"/>
              <a:t> Tool Kit</a:t>
            </a:r>
            <a:endParaRPr lang="en-US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41067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Dana Hughes - Reference pages 20-21</a:t>
            </a:r>
            <a:r>
              <a:rPr lang="en-US" baseline="0" dirty="0"/>
              <a:t> for additional opportunities.  Explain that guest speakers and career fairs are great opportunities; however, they should be focused on a WBL continuum.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020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Mark Forbush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03252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Dana Hughes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74315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Lori Johnson</a:t>
            </a:r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Candice Vinson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72018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Candace Vinson - Reference</a:t>
            </a:r>
            <a:r>
              <a:rPr lang="en-US" baseline="0" dirty="0"/>
              <a:t> pages 17-18 in New CTE Teacher Technical Tool Kit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03600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Candice Vinson - Reference page 19 of New</a:t>
            </a:r>
            <a:r>
              <a:rPr lang="en-US" baseline="0" dirty="0"/>
              <a:t> CTE Teacher Technical Tool Kit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23316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Lee Greenacre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41555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Lee Greenacre - Displaced</a:t>
            </a:r>
            <a:r>
              <a:rPr lang="en-US" baseline="0" dirty="0"/>
              <a:t> homemakers is focused on postsecondary; OCTE Administrative Guide resource and key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2400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Lee Greenacre - Provides examples of IEP accommodations, seek</a:t>
            </a:r>
            <a:r>
              <a:rPr lang="en-US" baseline="0" dirty="0"/>
              <a:t> out assistance for accommodations (other teachers, special education staff, administrators)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4441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Lee Greenacre</a:t>
            </a:r>
          </a:p>
        </p:txBody>
      </p:sp>
    </p:spTree>
    <p:extLst>
      <p:ext uri="{BB962C8B-B14F-4D97-AF65-F5344CB8AC3E}">
        <p14:creationId xmlns:p14="http://schemas.microsoft.com/office/powerpoint/2010/main" val="39644924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Lori Johnson and Michelle Radcliffe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370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Mark Forbush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78979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Lori Johnson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97134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Lori Johnson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9933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Mark Forbush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6595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Mark Forbush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2021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Tom Knight – Show items under each tab but do not go into detail and do not go out to live website</a:t>
            </a:r>
          </a:p>
        </p:txBody>
      </p:sp>
    </p:spTree>
    <p:extLst>
      <p:ext uri="{BB962C8B-B14F-4D97-AF65-F5344CB8AC3E}">
        <p14:creationId xmlns:p14="http://schemas.microsoft.com/office/powerpoint/2010/main" val="3554300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●"/>
              <a:tabLst/>
              <a:defRPr/>
            </a:pPr>
            <a:r>
              <a:rPr lang="en-US" dirty="0"/>
              <a:t>Tom Knight - method of promoting programs and method of providing</a:t>
            </a:r>
            <a:r>
              <a:rPr lang="en-US" baseline="0" dirty="0"/>
              <a:t> students flexibility with fulfilling graduation requirements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527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Candace Vinson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B4C7-BCD5-4E7D-B58D-AB791EC9C65A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8310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B4C7-BCD5-4E7D-B58D-AB791EC9C65A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368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B4C7-BCD5-4E7D-B58D-AB791EC9C65A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513812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B4C7-BCD5-4E7D-B58D-AB791EC9C65A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10347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B4C7-BCD5-4E7D-B58D-AB791EC9C65A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352887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B4C7-BCD5-4E7D-B58D-AB791EC9C65A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12926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B4C7-BCD5-4E7D-B58D-AB791EC9C65A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4070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B4C7-BCD5-4E7D-B58D-AB791EC9C65A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41237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41998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01433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693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B4C7-BCD5-4E7D-B58D-AB791EC9C65A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8444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B4C7-BCD5-4E7D-B58D-AB791EC9C65A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36746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B4C7-BCD5-4E7D-B58D-AB791EC9C65A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52423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B4C7-BCD5-4E7D-B58D-AB791EC9C65A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9706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B4C7-BCD5-4E7D-B58D-AB791EC9C65A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2747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B4C7-BCD5-4E7D-B58D-AB791EC9C65A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42270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B4C7-BCD5-4E7D-B58D-AB791EC9C65A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14528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B4C7-BCD5-4E7D-B58D-AB791EC9C65A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29218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2B4C7-BCD5-4E7D-B58D-AB791EC9C65A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5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  <p:sldLayoutId id="2147483802" r:id="rId19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acte.org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micareerplacement.org/" TargetMode="External"/><Relationship Id="rId5" Type="http://schemas.openxmlformats.org/officeDocument/2006/relationships/hyperlink" Target="http://www.ctenavigor.org/" TargetMode="External"/><Relationship Id="rId4" Type="http://schemas.openxmlformats.org/officeDocument/2006/relationships/hyperlink" Target="http://www.michigan.gov/oct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youtube.com/watch?v=i7ztQvsptp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115637" y="857956"/>
            <a:ext cx="7543800" cy="1609707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solidFill>
                  <a:schemeClr val="tx1"/>
                </a:solidFill>
              </a:rPr>
              <a:t>NEW CTE TEACHER</a:t>
            </a:r>
            <a:br>
              <a:rPr lang="en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WORKSHOP</a:t>
            </a:r>
            <a:endParaRPr lang="en" dirty="0">
              <a:solidFill>
                <a:schemeClr val="tx1"/>
              </a:solidFill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227874" y="2539763"/>
            <a:ext cx="7543800" cy="926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DECEMBER 17, 2019</a:t>
            </a:r>
          </a:p>
          <a:p>
            <a:pPr lvl="0" algn="ctr"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 dirty="0">
                <a:solidFill>
                  <a:schemeClr val="tx1"/>
                </a:solidFill>
              </a:rPr>
              <a:t>Presented by MI ACTE and OCTE</a:t>
            </a:r>
          </a:p>
        </p:txBody>
      </p:sp>
      <p:grpSp>
        <p:nvGrpSpPr>
          <p:cNvPr id="56" name="Shape 56"/>
          <p:cNvGrpSpPr/>
          <p:nvPr/>
        </p:nvGrpSpPr>
        <p:grpSpPr>
          <a:xfrm>
            <a:off x="1253067" y="4285544"/>
            <a:ext cx="1687373" cy="642663"/>
            <a:chOff x="311700" y="3796150"/>
            <a:chExt cx="2253312" cy="1071000"/>
          </a:xfrm>
        </p:grpSpPr>
        <p:sp>
          <p:nvSpPr>
            <p:cNvPr id="57" name="Shape 57"/>
            <p:cNvSpPr/>
            <p:nvPr/>
          </p:nvSpPr>
          <p:spPr>
            <a:xfrm>
              <a:off x="311700" y="3796150"/>
              <a:ext cx="2253300" cy="1071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58" name="Shape 5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78637" y="3868250"/>
              <a:ext cx="2186374" cy="926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" name="Shape 59"/>
          <p:cNvGrpSpPr/>
          <p:nvPr/>
        </p:nvGrpSpPr>
        <p:grpSpPr>
          <a:xfrm>
            <a:off x="5059107" y="4285545"/>
            <a:ext cx="1663856" cy="657806"/>
            <a:chOff x="6476825" y="3796150"/>
            <a:chExt cx="2345700" cy="1014000"/>
          </a:xfrm>
        </p:grpSpPr>
        <p:sp>
          <p:nvSpPr>
            <p:cNvPr id="60" name="Shape 60"/>
            <p:cNvSpPr/>
            <p:nvPr/>
          </p:nvSpPr>
          <p:spPr>
            <a:xfrm>
              <a:off x="6476825" y="3796150"/>
              <a:ext cx="2345700" cy="1014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61" name="Shape 6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556475" y="3871825"/>
              <a:ext cx="2186374" cy="851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2" name="Shape 62"/>
          <p:cNvGrpSpPr/>
          <p:nvPr/>
        </p:nvGrpSpPr>
        <p:grpSpPr>
          <a:xfrm>
            <a:off x="3051154" y="4285544"/>
            <a:ext cx="1897239" cy="642663"/>
            <a:chOff x="3395850" y="3829050"/>
            <a:chExt cx="2452500" cy="1014000"/>
          </a:xfrm>
        </p:grpSpPr>
        <p:sp>
          <p:nvSpPr>
            <p:cNvPr id="63" name="Shape 63"/>
            <p:cNvSpPr/>
            <p:nvPr/>
          </p:nvSpPr>
          <p:spPr>
            <a:xfrm>
              <a:off x="3395850" y="3829050"/>
              <a:ext cx="2452500" cy="1014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64" name="Shape 64" descr="cte-logo-michigan.jp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484675" y="3885848"/>
              <a:ext cx="2292874" cy="8915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01">
            <a:extLst>
              <a:ext uri="{FF2B5EF4-FFF2-40B4-BE49-F238E27FC236}">
                <a16:creationId xmlns:a16="http://schemas.microsoft.com/office/drawing/2014/main" id="{2E4CDB07-5FC3-4883-AB59-963595373860}"/>
              </a:ext>
            </a:extLst>
          </p:cNvPr>
          <p:cNvSpPr txBox="1">
            <a:spLocks/>
          </p:cNvSpPr>
          <p:nvPr/>
        </p:nvSpPr>
        <p:spPr>
          <a:xfrm>
            <a:off x="232678" y="338666"/>
            <a:ext cx="5130351" cy="699105"/>
          </a:xfrm>
          <a:prstGeom prst="rect">
            <a:avLst/>
          </a:prstGeom>
        </p:spPr>
        <p:txBody>
          <a:bodyPr vert="horz" wrap="square" lIns="91425" tIns="91425" rIns="91425" bIns="91425" rtlCol="0" anchor="b" anchorCtr="0">
            <a:noAutofit/>
          </a:bodyPr>
          <a:lstStyle>
            <a:lvl1pPr lvl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pPr algn="l"/>
            <a:r>
              <a:rPr lang="en-US" sz="2400" dirty="0"/>
              <a:t>What is Classroom Management?</a:t>
            </a:r>
            <a:endParaRPr lang="en" sz="2400" dirty="0"/>
          </a:p>
        </p:txBody>
      </p:sp>
      <p:sp>
        <p:nvSpPr>
          <p:cNvPr id="4" name="Shape 267">
            <a:extLst>
              <a:ext uri="{FF2B5EF4-FFF2-40B4-BE49-F238E27FC236}">
                <a16:creationId xmlns:a16="http://schemas.microsoft.com/office/drawing/2014/main" id="{9677E0A4-2F6C-4FEE-942B-04508685EC98}"/>
              </a:ext>
            </a:extLst>
          </p:cNvPr>
          <p:cNvSpPr txBox="1">
            <a:spLocks/>
          </p:cNvSpPr>
          <p:nvPr/>
        </p:nvSpPr>
        <p:spPr>
          <a:xfrm>
            <a:off x="316089" y="1497391"/>
            <a:ext cx="6908800" cy="250300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/>
              <a:t>GROUP ACTIVITY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At your table, share two effective classroom management strategies.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Appoint two people from your group and have each person share a best strategy from the table discussion.</a:t>
            </a:r>
          </a:p>
        </p:txBody>
      </p:sp>
    </p:spTree>
    <p:extLst>
      <p:ext uri="{BB962C8B-B14F-4D97-AF65-F5344CB8AC3E}">
        <p14:creationId xmlns:p14="http://schemas.microsoft.com/office/powerpoint/2010/main" val="154297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89" name="Shape 289" descr="behavio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9204" y="20462"/>
            <a:ext cx="516772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Shape 261" descr="keep-calm-it-s-break-tim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3447" y="152399"/>
            <a:ext cx="4147458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ctrTitle"/>
          </p:nvPr>
        </p:nvSpPr>
        <p:spPr>
          <a:xfrm>
            <a:off x="623400" y="338666"/>
            <a:ext cx="8520600" cy="749905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</a:rPr>
              <a:t>Small Group Presentations</a:t>
            </a:r>
            <a:endParaRPr lang="en" sz="24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D4D4E67-E010-4065-89B4-539DCBB5ED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178893"/>
              </p:ext>
            </p:extLst>
          </p:nvPr>
        </p:nvGraphicFramePr>
        <p:xfrm>
          <a:off x="462845" y="1375127"/>
          <a:ext cx="686364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0250">
                  <a:extLst>
                    <a:ext uri="{9D8B030D-6E8A-4147-A177-3AD203B41FA5}">
                      <a16:colId xmlns:a16="http://schemas.microsoft.com/office/drawing/2014/main" val="2131831045"/>
                    </a:ext>
                  </a:extLst>
                </a:gridCol>
                <a:gridCol w="1353394">
                  <a:extLst>
                    <a:ext uri="{9D8B030D-6E8A-4147-A177-3AD203B41FA5}">
                      <a16:colId xmlns:a16="http://schemas.microsoft.com/office/drawing/2014/main" val="26722097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PRESENTER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402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Program Advisory Committee Tool Kit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Mark Forbush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976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Program and Instructional Design/Syllabus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Tom Knight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97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Understanding the Michigan Merit Curriculum (MMC)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Celena </a:t>
                      </a:r>
                      <a:r>
                        <a:rPr lang="en-US" dirty="0"/>
                        <a:t>Mills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67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Work-Based Learning (WBL)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Dana Hughes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256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Leadership and Career and Technical Student Organization (CTSO)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Candice Vinson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81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Special Populations Students (SPOPS)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Lee Greenacre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18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353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ctrTitle"/>
          </p:nvPr>
        </p:nvSpPr>
        <p:spPr>
          <a:xfrm>
            <a:off x="-130179" y="1320800"/>
            <a:ext cx="8520600" cy="2440818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3600" dirty="0">
                <a:solidFill>
                  <a:schemeClr val="tx1"/>
                </a:solidFill>
              </a:rPr>
              <a:t>Small Group Presentation</a:t>
            </a: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Program Advisory Committee Tool Kit</a:t>
            </a: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Mark Forbush</a:t>
            </a:r>
            <a:endParaRPr lang="en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384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244025" y="39667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</a:rPr>
              <a:t>Program </a:t>
            </a:r>
            <a:r>
              <a:rPr lang="en" sz="2400" dirty="0">
                <a:solidFill>
                  <a:schemeClr val="tx1"/>
                </a:solidFill>
              </a:rPr>
              <a:t>Advisory Committee Tool Kit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548825" y="1988457"/>
            <a:ext cx="8520600" cy="200710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/>
              <a:t>When you think of Advisory Committee -</a:t>
            </a:r>
          </a:p>
          <a:p>
            <a:pPr lvl="0" rtl="0">
              <a:spcBef>
                <a:spcPts val="0"/>
              </a:spcBef>
              <a:buNone/>
            </a:pPr>
            <a:endParaRPr sz="2000" dirty="0"/>
          </a:p>
          <a:p>
            <a:pPr lvl="0" rtl="0">
              <a:spcBef>
                <a:spcPts val="0"/>
              </a:spcBef>
              <a:buNone/>
            </a:pPr>
            <a:r>
              <a:rPr lang="en" sz="2000" dirty="0"/>
              <a:t>   								THINK  PROGRAM ADVOCACY!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244025" y="39667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</a:rPr>
              <a:t>Program </a:t>
            </a:r>
            <a:r>
              <a:rPr lang="en" sz="2400" dirty="0">
                <a:solidFill>
                  <a:schemeClr val="tx1"/>
                </a:solidFill>
              </a:rPr>
              <a:t>Advisory Committee Tool Kit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085" y="1289405"/>
            <a:ext cx="66257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Give members something to do.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Program advisory committee members will…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need to feel more engaged than just listening to a report.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need to have ownership.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be your best community advocate.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connect you with resources for your program.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i="1" dirty="0"/>
              <a:t>Involvement will increase program advisory committee attendance.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04400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244025" y="396675"/>
            <a:ext cx="6889746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</a:rPr>
              <a:t>Program </a:t>
            </a:r>
            <a:r>
              <a:rPr lang="en" sz="2400" dirty="0">
                <a:solidFill>
                  <a:schemeClr val="tx1"/>
                </a:solidFill>
              </a:rPr>
              <a:t>Advisory Committee Requirements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4025" y="1037771"/>
            <a:ext cx="59581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600" dirty="0">
                <a:sym typeface="Verdana"/>
              </a:rPr>
              <a:t>Program advisory committee chair must be from business and industry.Membership must include representatives from the appropriate program-specific business, industry, and postsecondary representation, </a:t>
            </a:r>
            <a:r>
              <a:rPr lang="en-US" sz="1600" dirty="0">
                <a:sym typeface="Verdana"/>
              </a:rPr>
              <a:t>and a</a:t>
            </a:r>
            <a:r>
              <a:rPr lang="en" sz="1600" dirty="0">
                <a:sym typeface="Verdana"/>
              </a:rPr>
              <a:t> parent representative.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sz="1600" dirty="0">
              <a:sym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ma</a:t>
            </a:r>
            <a:r>
              <a:rPr lang="en" sz="1600" dirty="0"/>
              <a:t>jority of the membership must be from business and industry.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sz="1600" dirty="0">
              <a:sym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600" dirty="0">
                <a:sym typeface="Verdana"/>
              </a:rPr>
              <a:t>Represen</a:t>
            </a:r>
            <a:r>
              <a:rPr lang="en-US" sz="1600" dirty="0" err="1">
                <a:sym typeface="Verdana"/>
              </a:rPr>
              <a:t>tation</a:t>
            </a:r>
            <a:r>
              <a:rPr lang="en-US" sz="1600" dirty="0">
                <a:sym typeface="Verdana"/>
              </a:rPr>
              <a:t> on the committee should reflect persons from all genders, and racial and ethnic minorities represented within the community.</a:t>
            </a:r>
          </a:p>
          <a:p>
            <a:pPr>
              <a:buFont typeface="Arial" panose="020B0604020202020204" pitchFamily="34" charset="0"/>
              <a:buChar char="•"/>
            </a:pPr>
            <a:endParaRPr lang="en" sz="1600" dirty="0">
              <a:sym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600" dirty="0">
                <a:sym typeface="Verdana"/>
              </a:rPr>
              <a:t>Additional non-voting members may include administrators, counselors, students, academic teachers, or a Special Populations SPOPS coordinator.</a:t>
            </a:r>
          </a:p>
        </p:txBody>
      </p:sp>
    </p:spTree>
    <p:extLst>
      <p:ext uri="{BB962C8B-B14F-4D97-AF65-F5344CB8AC3E}">
        <p14:creationId xmlns:p14="http://schemas.microsoft.com/office/powerpoint/2010/main" val="158458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142425" y="487126"/>
            <a:ext cx="8520600" cy="58693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</a:rPr>
              <a:t>Program </a:t>
            </a:r>
            <a:r>
              <a:rPr lang="en" sz="2400" dirty="0">
                <a:solidFill>
                  <a:schemeClr val="tx1"/>
                </a:solidFill>
              </a:rPr>
              <a:t>Advisory Committee</a:t>
            </a:r>
            <a:br>
              <a:rPr lang="en" sz="2400" dirty="0">
                <a:solidFill>
                  <a:schemeClr val="tx1"/>
                </a:solidFill>
              </a:rPr>
            </a:br>
            <a:endParaRPr lang="en" sz="2400" dirty="0">
              <a:solidFill>
                <a:schemeClr val="tx1"/>
              </a:solidFill>
            </a:endParaRPr>
          </a:p>
        </p:txBody>
      </p:sp>
      <p:sp>
        <p:nvSpPr>
          <p:cNvPr id="7" name="Shape 121">
            <a:extLst>
              <a:ext uri="{FF2B5EF4-FFF2-40B4-BE49-F238E27FC236}">
                <a16:creationId xmlns:a16="http://schemas.microsoft.com/office/drawing/2014/main" id="{5A05B94E-AEBB-4243-AB3F-16EC81B7485B}"/>
              </a:ext>
            </a:extLst>
          </p:cNvPr>
          <p:cNvSpPr txBox="1">
            <a:spLocks/>
          </p:cNvSpPr>
          <p:nvPr/>
        </p:nvSpPr>
        <p:spPr>
          <a:xfrm>
            <a:off x="232678" y="1246536"/>
            <a:ext cx="8678644" cy="57270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endParaRPr lang="en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B13439-E033-4BCD-A1B0-F898D8ABB508}"/>
              </a:ext>
            </a:extLst>
          </p:cNvPr>
          <p:cNvSpPr/>
          <p:nvPr/>
        </p:nvSpPr>
        <p:spPr>
          <a:xfrm>
            <a:off x="305410" y="1365956"/>
            <a:ext cx="7759201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30555"/>
            </a:pPr>
            <a:r>
              <a:rPr lang="en-US" b="1" dirty="0"/>
              <a:t>REQUIRED DOCUMENTATION</a:t>
            </a:r>
          </a:p>
          <a:p>
            <a:pPr marL="231775" indent="-231775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Committee Roster</a:t>
            </a:r>
          </a:p>
          <a:p>
            <a:pPr marL="231775" indent="-231775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Meeting Agenda</a:t>
            </a:r>
          </a:p>
          <a:p>
            <a:pPr marL="231775" indent="-231775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Meeting Minutes</a:t>
            </a:r>
          </a:p>
          <a:p>
            <a:pPr marL="231775" indent="-231775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31775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" sz="1600" dirty="0"/>
          </a:p>
          <a:p>
            <a:pPr>
              <a:spcBef>
                <a:spcPts val="0"/>
              </a:spcBef>
            </a:pPr>
            <a:r>
              <a:rPr lang="en" sz="1600" i="1" dirty="0"/>
              <a:t>Reference Program Advisory Committee Tool Kit for sample documentation.</a:t>
            </a:r>
          </a:p>
        </p:txBody>
      </p:sp>
    </p:spTree>
    <p:extLst>
      <p:ext uri="{BB962C8B-B14F-4D97-AF65-F5344CB8AC3E}">
        <p14:creationId xmlns:p14="http://schemas.microsoft.com/office/powerpoint/2010/main" val="2225751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ctrTitle"/>
          </p:nvPr>
        </p:nvSpPr>
        <p:spPr>
          <a:xfrm>
            <a:off x="181428" y="418495"/>
            <a:ext cx="7403449" cy="3630991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600" dirty="0">
                <a:solidFill>
                  <a:schemeClr val="tx1"/>
                </a:solidFill>
              </a:rPr>
              <a:t>Small Group Presentation</a:t>
            </a: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Program and Instructional Design</a:t>
            </a: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Tom Knight</a:t>
            </a:r>
            <a:endParaRPr lang="en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339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ctrTitle"/>
          </p:nvPr>
        </p:nvSpPr>
        <p:spPr>
          <a:xfrm>
            <a:off x="268963" y="595085"/>
            <a:ext cx="7278466" cy="3425372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WELCOME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and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INTRODUCTIONS</a:t>
            </a:r>
            <a:endParaRPr lang="en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21">
            <a:extLst>
              <a:ext uri="{FF2B5EF4-FFF2-40B4-BE49-F238E27FC236}">
                <a16:creationId xmlns:a16="http://schemas.microsoft.com/office/drawing/2014/main" id="{C6FB0533-0C4B-4DBF-83C6-65C188CF6E98}"/>
              </a:ext>
            </a:extLst>
          </p:cNvPr>
          <p:cNvSpPr txBox="1">
            <a:spLocks/>
          </p:cNvSpPr>
          <p:nvPr/>
        </p:nvSpPr>
        <p:spPr>
          <a:xfrm>
            <a:off x="693254" y="268127"/>
            <a:ext cx="5286632" cy="547469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400" dirty="0"/>
              <a:t>Program and </a:t>
            </a:r>
            <a:r>
              <a:rPr lang="en" sz="2400" dirty="0"/>
              <a:t>Instructional Design</a:t>
            </a:r>
            <a:endParaRPr lang="en-US" sz="2400" dirty="0"/>
          </a:p>
        </p:txBody>
      </p:sp>
      <p:sp>
        <p:nvSpPr>
          <p:cNvPr id="4" name="Shape 153">
            <a:extLst>
              <a:ext uri="{FF2B5EF4-FFF2-40B4-BE49-F238E27FC236}">
                <a16:creationId xmlns:a16="http://schemas.microsoft.com/office/drawing/2014/main" id="{BA525D64-3A01-4124-A199-5416C34A23CA}"/>
              </a:ext>
            </a:extLst>
          </p:cNvPr>
          <p:cNvSpPr txBox="1">
            <a:spLocks/>
          </p:cNvSpPr>
          <p:nvPr/>
        </p:nvSpPr>
        <p:spPr>
          <a:xfrm>
            <a:off x="591654" y="899202"/>
            <a:ext cx="6741867" cy="3976171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A CTE program is a sequence of courses</a:t>
            </a:r>
          </a:p>
          <a:p>
            <a:pPr algn="l">
              <a:spcBef>
                <a:spcPts val="0"/>
              </a:spcBef>
            </a:pPr>
            <a:endParaRPr lang="en-US" sz="1600" dirty="0"/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Each CTE program is composed of 12 curricular segments</a:t>
            </a:r>
          </a:p>
          <a:p>
            <a:pPr algn="l">
              <a:spcBef>
                <a:spcPts val="0"/>
              </a:spcBef>
            </a:pPr>
            <a:endParaRPr lang="en-US" sz="1600" dirty="0"/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Segments consists of standards and performance elements defined in the program gap analysis</a:t>
            </a:r>
          </a:p>
          <a:p>
            <a:pPr algn="l">
              <a:spcBef>
                <a:spcPts val="0"/>
              </a:spcBef>
            </a:pPr>
            <a:endParaRPr lang="en-US" sz="1600" dirty="0"/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CTE students are identified as Participants/Enrollees, Concentrators, Completers based on the number of completed segments</a:t>
            </a:r>
          </a:p>
          <a:p>
            <a:pPr algn="l">
              <a:spcBef>
                <a:spcPts val="0"/>
              </a:spcBef>
            </a:pPr>
            <a:endParaRPr lang="en-US" sz="1600" dirty="0"/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Participant/Enrollee – completes 6 or fewer segments of a program</a:t>
            </a:r>
          </a:p>
          <a:p>
            <a:pPr algn="l">
              <a:spcBef>
                <a:spcPts val="0"/>
              </a:spcBef>
            </a:pPr>
            <a:endParaRPr lang="en-US" sz="1600" dirty="0"/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Concentrator – successfully completes with a C or better 7 but fewer than 12 segments of a program</a:t>
            </a:r>
          </a:p>
          <a:p>
            <a:pPr algn="l">
              <a:spcBef>
                <a:spcPts val="0"/>
              </a:spcBef>
            </a:pPr>
            <a:endParaRPr lang="en-US" sz="1600" dirty="0"/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Completer – successfully completes with a  C or better all 12 segments of a program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245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21">
            <a:extLst>
              <a:ext uri="{FF2B5EF4-FFF2-40B4-BE49-F238E27FC236}">
                <a16:creationId xmlns:a16="http://schemas.microsoft.com/office/drawing/2014/main" id="{C6FB0533-0C4B-4DBF-83C6-65C188CF6E98}"/>
              </a:ext>
            </a:extLst>
          </p:cNvPr>
          <p:cNvSpPr txBox="1">
            <a:spLocks/>
          </p:cNvSpPr>
          <p:nvPr/>
        </p:nvSpPr>
        <p:spPr>
          <a:xfrm>
            <a:off x="571230" y="250710"/>
            <a:ext cx="8520600" cy="538784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400" dirty="0"/>
              <a:t>Gap Analysis Document</a:t>
            </a:r>
          </a:p>
        </p:txBody>
      </p:sp>
      <p:sp>
        <p:nvSpPr>
          <p:cNvPr id="4" name="Shape 153">
            <a:extLst>
              <a:ext uri="{FF2B5EF4-FFF2-40B4-BE49-F238E27FC236}">
                <a16:creationId xmlns:a16="http://schemas.microsoft.com/office/drawing/2014/main" id="{BA525D64-3A01-4124-A199-5416C34A23CA}"/>
              </a:ext>
            </a:extLst>
          </p:cNvPr>
          <p:cNvSpPr txBox="1">
            <a:spLocks/>
          </p:cNvSpPr>
          <p:nvPr/>
        </p:nvSpPr>
        <p:spPr>
          <a:xfrm>
            <a:off x="571230" y="1017074"/>
            <a:ext cx="7646966" cy="1885245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05" y="1752655"/>
            <a:ext cx="5505479" cy="32688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5886" y="829639"/>
            <a:ext cx="660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12 Segments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Students are expected to demonstrate to the Performance Element level.</a:t>
            </a:r>
          </a:p>
        </p:txBody>
      </p:sp>
    </p:spTree>
    <p:extLst>
      <p:ext uri="{BB962C8B-B14F-4D97-AF65-F5344CB8AC3E}">
        <p14:creationId xmlns:p14="http://schemas.microsoft.com/office/powerpoint/2010/main" val="1875031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Shape 322" descr="lunch-break-images-url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ctrTitle"/>
          </p:nvPr>
        </p:nvSpPr>
        <p:spPr>
          <a:xfrm>
            <a:off x="-440624" y="573616"/>
            <a:ext cx="8520600" cy="3996267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600" dirty="0">
                <a:solidFill>
                  <a:schemeClr val="tx1"/>
                </a:solidFill>
              </a:rPr>
              <a:t>Small Group Presentation</a:t>
            </a: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Syllabus</a:t>
            </a: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Tom Knight</a:t>
            </a:r>
            <a:endParaRPr lang="en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72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21">
            <a:extLst>
              <a:ext uri="{FF2B5EF4-FFF2-40B4-BE49-F238E27FC236}">
                <a16:creationId xmlns:a16="http://schemas.microsoft.com/office/drawing/2014/main" id="{7F31117C-1ACB-4AC5-855F-5F08D20E1342}"/>
              </a:ext>
            </a:extLst>
          </p:cNvPr>
          <p:cNvSpPr txBox="1">
            <a:spLocks/>
          </p:cNvSpPr>
          <p:nvPr/>
        </p:nvSpPr>
        <p:spPr>
          <a:xfrm>
            <a:off x="784221" y="353908"/>
            <a:ext cx="4092579" cy="57270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" sz="2800" dirty="0"/>
              <a:t>Syllabus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2621" y="1037772"/>
            <a:ext cx="663257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Course title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Instructor’s name and school contact information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Course dates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Course description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Special features of the course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" sz="1400" dirty="0"/>
              <a:t>Academic Credits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" sz="1400" dirty="0"/>
              <a:t>Postsecondary </a:t>
            </a:r>
            <a:r>
              <a:rPr lang="en-US" sz="1400" dirty="0"/>
              <a:t>C</a:t>
            </a:r>
            <a:r>
              <a:rPr lang="en" sz="1400" dirty="0"/>
              <a:t>onnections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" sz="1400" dirty="0"/>
              <a:t>Available Certifications and or Licensures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" sz="1400" dirty="0"/>
              <a:t>Off-</a:t>
            </a:r>
            <a:r>
              <a:rPr lang="en-US" sz="1400" dirty="0"/>
              <a:t>s</a:t>
            </a:r>
            <a:r>
              <a:rPr lang="en" sz="1400" dirty="0"/>
              <a:t>ite Delivery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" sz="1400" dirty="0"/>
              <a:t>Work-Based Learning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" sz="1400" dirty="0"/>
              <a:t>Safety Training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" sz="1400" dirty="0"/>
              <a:t>Student Leadership (CTSO) opportunities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03368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AC64DC-C5EE-4DAC-84CE-EC51B2B63681}"/>
              </a:ext>
            </a:extLst>
          </p:cNvPr>
          <p:cNvSpPr/>
          <p:nvPr/>
        </p:nvSpPr>
        <p:spPr>
          <a:xfrm>
            <a:off x="688622" y="1165451"/>
            <a:ext cx="67862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lvl="0" indent="-225425">
              <a:buClr>
                <a:schemeClr val="dk1"/>
              </a:buClr>
              <a:buSzPct val="61111"/>
            </a:pPr>
            <a:endParaRPr lang="en" sz="2000" dirty="0"/>
          </a:p>
          <a:p>
            <a:pPr marL="225425" lvl="0" indent="-225425">
              <a:buClr>
                <a:schemeClr val="dk1"/>
              </a:buClr>
              <a:buSzPct val="61111"/>
            </a:pPr>
            <a:endParaRPr lang="en" sz="2000" dirty="0"/>
          </a:p>
        </p:txBody>
      </p:sp>
      <p:sp>
        <p:nvSpPr>
          <p:cNvPr id="4" name="Shape 121">
            <a:extLst>
              <a:ext uri="{FF2B5EF4-FFF2-40B4-BE49-F238E27FC236}">
                <a16:creationId xmlns:a16="http://schemas.microsoft.com/office/drawing/2014/main" id="{DD952ECF-C490-4B66-9D04-8D52EE5BE7EB}"/>
              </a:ext>
            </a:extLst>
          </p:cNvPr>
          <p:cNvSpPr txBox="1">
            <a:spLocks/>
          </p:cNvSpPr>
          <p:nvPr/>
        </p:nvSpPr>
        <p:spPr>
          <a:xfrm>
            <a:off x="688622" y="592751"/>
            <a:ext cx="5025962" cy="57270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" sz="2800" dirty="0"/>
              <a:t>Syllabus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4002" y="1165451"/>
            <a:ext cx="710759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Course Outline with topics to be covered and CTE segments to be covered in the course.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Resources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Textbooks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Software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Special facilities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Materials</a:t>
            </a:r>
          </a:p>
          <a:p>
            <a:endParaRPr lang="en-US" i="1" dirty="0"/>
          </a:p>
          <a:p>
            <a:endParaRPr lang="en-US" i="1" dirty="0"/>
          </a:p>
          <a:p>
            <a:pPr algn="ctr"/>
            <a:r>
              <a:rPr lang="en" sz="1600" i="1" dirty="0"/>
              <a:t>Reference New CTE Teacher Technical Tool Kit for sample documentation.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801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ctrTitle"/>
          </p:nvPr>
        </p:nvSpPr>
        <p:spPr>
          <a:xfrm>
            <a:off x="0" y="367694"/>
            <a:ext cx="7242179" cy="3996267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600" dirty="0">
                <a:solidFill>
                  <a:schemeClr val="tx1"/>
                </a:solidFill>
              </a:rPr>
              <a:t>Small Group Presentation</a:t>
            </a: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Understanding the Michigan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Merit Curriculum (MMC)</a:t>
            </a: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Celina Mills</a:t>
            </a:r>
            <a:endParaRPr lang="en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810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ctrTitle"/>
          </p:nvPr>
        </p:nvSpPr>
        <p:spPr>
          <a:xfrm>
            <a:off x="0" y="367694"/>
            <a:ext cx="7242179" cy="3996267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600" dirty="0">
                <a:solidFill>
                  <a:schemeClr val="tx1"/>
                </a:solidFill>
              </a:rPr>
              <a:t>Small Group Presentation</a:t>
            </a: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Work-Based Learning (WBL)</a:t>
            </a: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Dana Hughes</a:t>
            </a:r>
            <a:endParaRPr lang="en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700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21">
            <a:extLst>
              <a:ext uri="{FF2B5EF4-FFF2-40B4-BE49-F238E27FC236}">
                <a16:creationId xmlns:a16="http://schemas.microsoft.com/office/drawing/2014/main" id="{5092682A-2EBF-4D12-ADFD-2BFCF3F9A922}"/>
              </a:ext>
            </a:extLst>
          </p:cNvPr>
          <p:cNvSpPr txBox="1">
            <a:spLocks/>
          </p:cNvSpPr>
          <p:nvPr/>
        </p:nvSpPr>
        <p:spPr>
          <a:xfrm>
            <a:off x="689878" y="404708"/>
            <a:ext cx="6255208" cy="72902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800" dirty="0"/>
              <a:t>Work-Based Learning</a:t>
            </a:r>
          </a:p>
          <a:p>
            <a:pPr>
              <a:spcBef>
                <a:spcPts val="0"/>
              </a:spcBef>
            </a:pPr>
            <a:endParaRPr lang="en" sz="2800" dirty="0"/>
          </a:p>
        </p:txBody>
      </p:sp>
      <p:pic>
        <p:nvPicPr>
          <p:cNvPr id="4" name="Shape 167">
            <a:extLst>
              <a:ext uri="{FF2B5EF4-FFF2-40B4-BE49-F238E27FC236}">
                <a16:creationId xmlns:a16="http://schemas.microsoft.com/office/drawing/2014/main" id="{935E87E8-7DB8-434C-A8B3-E88FDC4E430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878" y="1427239"/>
            <a:ext cx="6083455" cy="24335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10532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21">
            <a:extLst>
              <a:ext uri="{FF2B5EF4-FFF2-40B4-BE49-F238E27FC236}">
                <a16:creationId xmlns:a16="http://schemas.microsoft.com/office/drawing/2014/main" id="{5092682A-2EBF-4D12-ADFD-2BFCF3F9A922}"/>
              </a:ext>
            </a:extLst>
          </p:cNvPr>
          <p:cNvSpPr txBox="1">
            <a:spLocks/>
          </p:cNvSpPr>
          <p:nvPr/>
        </p:nvSpPr>
        <p:spPr>
          <a:xfrm>
            <a:off x="627386" y="281336"/>
            <a:ext cx="6339472" cy="72902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800" dirty="0"/>
              <a:t>Work-Based Learning Opportunities</a:t>
            </a:r>
          </a:p>
          <a:p>
            <a:pPr>
              <a:spcBef>
                <a:spcPts val="0"/>
              </a:spcBef>
            </a:pPr>
            <a:endParaRPr lang="en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89428" y="1010356"/>
            <a:ext cx="67854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One work-based learning opportunity for each student in the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Per the CTE Administrative Manual (</a:t>
            </a:r>
            <a:r>
              <a:rPr lang="en-US" sz="1600"/>
              <a:t>2017) opportunities </a:t>
            </a:r>
            <a:r>
              <a:rPr lang="en-US" sz="1600" dirty="0"/>
              <a:t>may include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Workplace Tour/Field Trip to program specific business/industry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Job Shadow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Volunteering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Mentoring</a:t>
            </a:r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1600" i="1" dirty="0"/>
              <a:t>See the Michigan Career Placement Association website for additional work-based learning information.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183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ctrTitle"/>
          </p:nvPr>
        </p:nvSpPr>
        <p:spPr>
          <a:xfrm>
            <a:off x="232678" y="338666"/>
            <a:ext cx="6951893" cy="106746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>
                <a:solidFill>
                  <a:schemeClr val="tx1"/>
                </a:solidFill>
              </a:rPr>
              <a:t>New CTE Teacher Technical Tool Kit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2C6E0D-A3D4-4C5E-B35A-A06EB354E81B}"/>
              </a:ext>
            </a:extLst>
          </p:cNvPr>
          <p:cNvSpPr txBox="1"/>
          <p:nvPr/>
        </p:nvSpPr>
        <p:spPr>
          <a:xfrm>
            <a:off x="666008" y="1859441"/>
            <a:ext cx="5950528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Guidance for New Teachers in CTE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Quick Reference Guide to Important CTE Information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Sample Documents, Support Materials, Other Resources</a:t>
            </a:r>
          </a:p>
        </p:txBody>
      </p:sp>
    </p:spTree>
    <p:extLst>
      <p:ext uri="{BB962C8B-B14F-4D97-AF65-F5344CB8AC3E}">
        <p14:creationId xmlns:p14="http://schemas.microsoft.com/office/powerpoint/2010/main" val="10941523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21">
            <a:extLst>
              <a:ext uri="{FF2B5EF4-FFF2-40B4-BE49-F238E27FC236}">
                <a16:creationId xmlns:a16="http://schemas.microsoft.com/office/drawing/2014/main" id="{5092682A-2EBF-4D12-ADFD-2BFCF3F9A922}"/>
              </a:ext>
            </a:extLst>
          </p:cNvPr>
          <p:cNvSpPr txBox="1">
            <a:spLocks/>
          </p:cNvSpPr>
          <p:nvPr/>
        </p:nvSpPr>
        <p:spPr>
          <a:xfrm>
            <a:off x="697135" y="317621"/>
            <a:ext cx="7017208" cy="72902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800" dirty="0"/>
              <a:t>Work-Based Learning Documentation</a:t>
            </a:r>
          </a:p>
          <a:p>
            <a:pPr>
              <a:spcBef>
                <a:spcPts val="0"/>
              </a:spcBef>
            </a:pPr>
            <a:endParaRPr lang="en" sz="2800" dirty="0"/>
          </a:p>
        </p:txBody>
      </p:sp>
      <p:pic>
        <p:nvPicPr>
          <p:cNvPr id="5" name="Shape 174">
            <a:extLst>
              <a:ext uri="{FF2B5EF4-FFF2-40B4-BE49-F238E27FC236}">
                <a16:creationId xmlns:a16="http://schemas.microsoft.com/office/drawing/2014/main" id="{2DE1C911-7D55-4603-ACBB-873BF524310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058" y="1377833"/>
            <a:ext cx="6344355" cy="2490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63732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Shape 380" descr="Its-Time-For-a-Break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3535" y="0"/>
            <a:ext cx="5676927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ctrTitle"/>
          </p:nvPr>
        </p:nvSpPr>
        <p:spPr>
          <a:xfrm>
            <a:off x="-184206" y="748291"/>
            <a:ext cx="8520600" cy="3996267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600" dirty="0">
                <a:solidFill>
                  <a:schemeClr val="tx1"/>
                </a:solidFill>
              </a:rPr>
              <a:t>Small Group Presentation</a:t>
            </a: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Leadership and Career and Technical Student Organization (CTSO)</a:t>
            </a: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Candice Vinson</a:t>
            </a:r>
            <a:endParaRPr lang="e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1300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21">
            <a:extLst>
              <a:ext uri="{FF2B5EF4-FFF2-40B4-BE49-F238E27FC236}">
                <a16:creationId xmlns:a16="http://schemas.microsoft.com/office/drawing/2014/main" id="{C6FB0533-0C4B-4DBF-83C6-65C188CF6E98}"/>
              </a:ext>
            </a:extLst>
          </p:cNvPr>
          <p:cNvSpPr txBox="1">
            <a:spLocks/>
          </p:cNvSpPr>
          <p:nvPr/>
        </p:nvSpPr>
        <p:spPr>
          <a:xfrm>
            <a:off x="572600" y="382936"/>
            <a:ext cx="8520600" cy="72902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" sz="2400" dirty="0"/>
              <a:t>Important Conce</a:t>
            </a:r>
            <a:r>
              <a:rPr lang="en-US" sz="2400" dirty="0"/>
              <a:t>pts for Student Leadership</a:t>
            </a:r>
          </a:p>
          <a:p>
            <a:pPr>
              <a:spcBef>
                <a:spcPts val="0"/>
              </a:spcBef>
            </a:pPr>
            <a:endParaRPr lang="en" sz="2800" dirty="0"/>
          </a:p>
        </p:txBody>
      </p:sp>
      <p:sp>
        <p:nvSpPr>
          <p:cNvPr id="4" name="Shape 153">
            <a:extLst>
              <a:ext uri="{FF2B5EF4-FFF2-40B4-BE49-F238E27FC236}">
                <a16:creationId xmlns:a16="http://schemas.microsoft.com/office/drawing/2014/main" id="{BA525D64-3A01-4124-A199-5416C34A23CA}"/>
              </a:ext>
            </a:extLst>
          </p:cNvPr>
          <p:cNvSpPr txBox="1">
            <a:spLocks/>
          </p:cNvSpPr>
          <p:nvPr/>
        </p:nvSpPr>
        <p:spPr>
          <a:xfrm>
            <a:off x="514543" y="972542"/>
            <a:ext cx="7646966" cy="1885245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9100" indent="-342900" algn="l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Communications and Speaking to Groups</a:t>
            </a:r>
          </a:p>
          <a:p>
            <a:pPr marL="419100" indent="-342900" algn="l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Managerial Leadership Skills</a:t>
            </a:r>
          </a:p>
          <a:p>
            <a:pPr marL="419100" indent="-342900" algn="l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Personal Development</a:t>
            </a:r>
          </a:p>
          <a:p>
            <a:pPr marL="419100" indent="-342900" algn="l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Career Success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9298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21">
            <a:extLst>
              <a:ext uri="{FF2B5EF4-FFF2-40B4-BE49-F238E27FC236}">
                <a16:creationId xmlns:a16="http://schemas.microsoft.com/office/drawing/2014/main" id="{8D3E4C50-F7F3-4AD8-947F-2B2055D67651}"/>
              </a:ext>
            </a:extLst>
          </p:cNvPr>
          <p:cNvSpPr txBox="1">
            <a:spLocks/>
          </p:cNvSpPr>
          <p:nvPr/>
        </p:nvSpPr>
        <p:spPr>
          <a:xfrm>
            <a:off x="-76788" y="377846"/>
            <a:ext cx="7212106" cy="72902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2800" dirty="0"/>
              <a:t>Student Lea</a:t>
            </a:r>
            <a:r>
              <a:rPr lang="en-US" sz="2800" dirty="0" err="1"/>
              <a:t>dership</a:t>
            </a:r>
            <a:r>
              <a:rPr lang="en-US" sz="2800" dirty="0"/>
              <a:t>/CTSO Checklist</a:t>
            </a:r>
          </a:p>
          <a:p>
            <a:pPr>
              <a:spcBef>
                <a:spcPts val="0"/>
              </a:spcBef>
            </a:pPr>
            <a:endParaRPr lang="en" sz="2800" dirty="0"/>
          </a:p>
        </p:txBody>
      </p:sp>
      <p:pic>
        <p:nvPicPr>
          <p:cNvPr id="4" name="Shape 160">
            <a:extLst>
              <a:ext uri="{FF2B5EF4-FFF2-40B4-BE49-F238E27FC236}">
                <a16:creationId xmlns:a16="http://schemas.microsoft.com/office/drawing/2014/main" id="{5FF1264C-B98F-41E9-8DE5-14AE4FCB71E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8542"/>
          <a:stretch/>
        </p:blipFill>
        <p:spPr>
          <a:xfrm>
            <a:off x="632730" y="1106866"/>
            <a:ext cx="6634353" cy="28292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19094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ctrTitle"/>
          </p:nvPr>
        </p:nvSpPr>
        <p:spPr>
          <a:xfrm>
            <a:off x="-262091" y="824008"/>
            <a:ext cx="8520600" cy="3495484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600" dirty="0">
                <a:solidFill>
                  <a:schemeClr val="tx1"/>
                </a:solidFill>
              </a:rPr>
              <a:t>Small Group Presentation</a:t>
            </a: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Special Populations Students (SPOPS)</a:t>
            </a: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Lee Greenacre</a:t>
            </a:r>
            <a:endParaRPr lang="en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4331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1">
            <a:extLst>
              <a:ext uri="{FF2B5EF4-FFF2-40B4-BE49-F238E27FC236}">
                <a16:creationId xmlns:a16="http://schemas.microsoft.com/office/drawing/2014/main" id="{D08D7F89-0544-47B5-BAD2-08EECA15BA7D}"/>
              </a:ext>
            </a:extLst>
          </p:cNvPr>
          <p:cNvSpPr txBox="1">
            <a:spLocks/>
          </p:cNvSpPr>
          <p:nvPr/>
        </p:nvSpPr>
        <p:spPr>
          <a:xfrm>
            <a:off x="232678" y="203756"/>
            <a:ext cx="8520600" cy="718495"/>
          </a:xfrm>
          <a:prstGeom prst="rect">
            <a:avLst/>
          </a:prstGeom>
        </p:spPr>
        <p:txBody>
          <a:bodyPr vert="horz" wrap="square" lIns="91425" tIns="91425" rIns="91425" bIns="91425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800" dirty="0"/>
              <a:t>Special Populations Students</a:t>
            </a:r>
            <a:endParaRPr lang="en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91057D-8FA2-4C20-9AE7-4AC0703E4C3E}"/>
              </a:ext>
            </a:extLst>
          </p:cNvPr>
          <p:cNvSpPr/>
          <p:nvPr/>
        </p:nvSpPr>
        <p:spPr>
          <a:xfrm>
            <a:off x="232678" y="1052895"/>
            <a:ext cx="7142483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&amp;quot"/>
              </a:rPr>
              <a:t>Student who have special learning needs are considered special populations students in CTE and are defined by Perkins IV as:</a:t>
            </a:r>
          </a:p>
          <a:p>
            <a:endParaRPr lang="en-US" dirty="0">
              <a:solidFill>
                <a:srgbClr val="333333"/>
              </a:solidFill>
              <a:latin typeface="&amp;quo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3333"/>
                </a:solidFill>
                <a:latin typeface="&amp;quot"/>
              </a:rPr>
              <a:t>Individuals with disabilities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3333"/>
                </a:solidFill>
                <a:latin typeface="&amp;quot"/>
              </a:rPr>
              <a:t>Individuals from economically disadvantaged families, including foster children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3333"/>
                </a:solidFill>
                <a:latin typeface="&amp;quot"/>
              </a:rPr>
              <a:t>Individuals preparing for nontraditional training and employment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3333"/>
                </a:solidFill>
                <a:latin typeface="&amp;quot"/>
              </a:rPr>
              <a:t>Single parents, including single pregnant women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3333"/>
                </a:solidFill>
                <a:latin typeface="&amp;quot"/>
              </a:rPr>
              <a:t>Displaced homemakers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3333"/>
                </a:solidFill>
                <a:latin typeface="&amp;quot"/>
              </a:rPr>
              <a:t>Individuals with Limited English Proficiency (LEP)</a:t>
            </a:r>
            <a:endParaRPr lang="en-US" sz="1600" b="0" i="0" u="none" strike="noStrike" dirty="0">
              <a:solidFill>
                <a:srgbClr val="333333"/>
              </a:solidFill>
              <a:effectLst/>
              <a:latin typeface="&amp;quot"/>
            </a:endParaRPr>
          </a:p>
        </p:txBody>
      </p:sp>
    </p:spTree>
    <p:extLst>
      <p:ext uri="{BB962C8B-B14F-4D97-AF65-F5344CB8AC3E}">
        <p14:creationId xmlns:p14="http://schemas.microsoft.com/office/powerpoint/2010/main" val="27468819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1">
            <a:extLst>
              <a:ext uri="{FF2B5EF4-FFF2-40B4-BE49-F238E27FC236}">
                <a16:creationId xmlns:a16="http://schemas.microsoft.com/office/drawing/2014/main" id="{D08D7F89-0544-47B5-BAD2-08EECA15BA7D}"/>
              </a:ext>
            </a:extLst>
          </p:cNvPr>
          <p:cNvSpPr txBox="1">
            <a:spLocks/>
          </p:cNvSpPr>
          <p:nvPr/>
        </p:nvSpPr>
        <p:spPr>
          <a:xfrm>
            <a:off x="395112" y="184394"/>
            <a:ext cx="6484211" cy="718495"/>
          </a:xfrm>
          <a:prstGeom prst="rect">
            <a:avLst/>
          </a:prstGeom>
        </p:spPr>
        <p:txBody>
          <a:bodyPr vert="horz" wrap="square" lIns="91425" tIns="91425" rIns="91425" bIns="91425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800" dirty="0"/>
              <a:t>Special Populations Students</a:t>
            </a:r>
            <a:endParaRPr lang="en" sz="2800" dirty="0"/>
          </a:p>
        </p:txBody>
      </p:sp>
      <p:sp>
        <p:nvSpPr>
          <p:cNvPr id="6" name="Shape 121">
            <a:extLst>
              <a:ext uri="{FF2B5EF4-FFF2-40B4-BE49-F238E27FC236}">
                <a16:creationId xmlns:a16="http://schemas.microsoft.com/office/drawing/2014/main" id="{CEE693B5-D02F-4E4C-918B-2D1D79A26D01}"/>
              </a:ext>
            </a:extLst>
          </p:cNvPr>
          <p:cNvSpPr txBox="1">
            <a:spLocks/>
          </p:cNvSpPr>
          <p:nvPr/>
        </p:nvSpPr>
        <p:spPr>
          <a:xfrm>
            <a:off x="395112" y="791335"/>
            <a:ext cx="6585810" cy="52582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000" dirty="0"/>
              <a:t>Individualized Education Program/Plan (IEP)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BB6D50-E6A6-4EDD-8B62-4A2778D28705}"/>
              </a:ext>
            </a:extLst>
          </p:cNvPr>
          <p:cNvSpPr/>
          <p:nvPr/>
        </p:nvSpPr>
        <p:spPr>
          <a:xfrm>
            <a:off x="395113" y="1406805"/>
            <a:ext cx="6716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&amp;quot"/>
              </a:rPr>
              <a:t>The Individual with Disabilities Education Act (IDEA) is a federal law that makes available a free appropriate public education to children found eligible of having a disability.</a:t>
            </a:r>
          </a:p>
          <a:p>
            <a:endParaRPr lang="en-US" dirty="0">
              <a:solidFill>
                <a:srgbClr val="333333"/>
              </a:solidFill>
              <a:latin typeface="&amp;quot"/>
            </a:endParaRPr>
          </a:p>
          <a:p>
            <a:r>
              <a:rPr lang="en-US" dirty="0">
                <a:solidFill>
                  <a:srgbClr val="333333"/>
                </a:solidFill>
                <a:latin typeface="&amp;quot"/>
              </a:rPr>
              <a:t>IEPs are created for youth who face challenges such as academic and/or economic disadvantages/disabilities.</a:t>
            </a:r>
          </a:p>
          <a:p>
            <a:endParaRPr lang="en-US" b="0" i="0" u="none" strike="noStrike" dirty="0">
              <a:solidFill>
                <a:srgbClr val="333333"/>
              </a:solidFill>
              <a:effectLst/>
              <a:latin typeface="&amp;quot"/>
            </a:endParaRPr>
          </a:p>
          <a:p>
            <a:r>
              <a:rPr lang="en-US" dirty="0">
                <a:solidFill>
                  <a:srgbClr val="333333"/>
                </a:solidFill>
                <a:latin typeface="&amp;quot"/>
              </a:rPr>
              <a:t>An IEP outlines required accommodations to assist your student to be successful.</a:t>
            </a:r>
          </a:p>
          <a:p>
            <a:endParaRPr lang="en-US" b="0" i="0" u="none" strike="noStrike" dirty="0">
              <a:solidFill>
                <a:srgbClr val="333333"/>
              </a:solidFill>
              <a:effectLst/>
              <a:latin typeface="&amp;quot"/>
            </a:endParaRPr>
          </a:p>
          <a:p>
            <a:r>
              <a:rPr lang="en-US" dirty="0">
                <a:solidFill>
                  <a:srgbClr val="333333"/>
                </a:solidFill>
                <a:latin typeface="&amp;quot"/>
              </a:rPr>
              <a:t>An instructor is legally responsible to follow the accommodations in an IEP.</a:t>
            </a:r>
            <a:endParaRPr lang="en-US" b="0" i="0" u="none" strike="noStrike" dirty="0">
              <a:solidFill>
                <a:srgbClr val="333333"/>
              </a:solidFill>
              <a:effectLst/>
              <a:latin typeface="&amp;quot"/>
            </a:endParaRPr>
          </a:p>
        </p:txBody>
      </p:sp>
    </p:spTree>
    <p:extLst>
      <p:ext uri="{BB962C8B-B14F-4D97-AF65-F5344CB8AC3E}">
        <p14:creationId xmlns:p14="http://schemas.microsoft.com/office/powerpoint/2010/main" val="10714577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1">
            <a:extLst>
              <a:ext uri="{FF2B5EF4-FFF2-40B4-BE49-F238E27FC236}">
                <a16:creationId xmlns:a16="http://schemas.microsoft.com/office/drawing/2014/main" id="{D08D7F89-0544-47B5-BAD2-08EECA15BA7D}"/>
              </a:ext>
            </a:extLst>
          </p:cNvPr>
          <p:cNvSpPr txBox="1">
            <a:spLocks/>
          </p:cNvSpPr>
          <p:nvPr/>
        </p:nvSpPr>
        <p:spPr>
          <a:xfrm>
            <a:off x="232678" y="338667"/>
            <a:ext cx="8520600" cy="718495"/>
          </a:xfrm>
          <a:prstGeom prst="rect">
            <a:avLst/>
          </a:prstGeom>
        </p:spPr>
        <p:txBody>
          <a:bodyPr vert="horz" wrap="square" lIns="91425" tIns="91425" rIns="91425" bIns="91425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800" dirty="0"/>
              <a:t>Special Populations Students</a:t>
            </a:r>
            <a:endParaRPr lang="en" sz="2800" dirty="0"/>
          </a:p>
        </p:txBody>
      </p:sp>
      <p:sp>
        <p:nvSpPr>
          <p:cNvPr id="6" name="Shape 121">
            <a:extLst>
              <a:ext uri="{FF2B5EF4-FFF2-40B4-BE49-F238E27FC236}">
                <a16:creationId xmlns:a16="http://schemas.microsoft.com/office/drawing/2014/main" id="{CEE693B5-D02F-4E4C-918B-2D1D79A26D01}"/>
              </a:ext>
            </a:extLst>
          </p:cNvPr>
          <p:cNvSpPr txBox="1">
            <a:spLocks/>
          </p:cNvSpPr>
          <p:nvPr/>
        </p:nvSpPr>
        <p:spPr>
          <a:xfrm>
            <a:off x="232678" y="929886"/>
            <a:ext cx="8678644" cy="52582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000" dirty="0"/>
              <a:t>Section 504 Plan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B5B0E4-F3B1-408B-AE1B-39A911D2E2D6}"/>
              </a:ext>
            </a:extLst>
          </p:cNvPr>
          <p:cNvSpPr/>
          <p:nvPr/>
        </p:nvSpPr>
        <p:spPr>
          <a:xfrm>
            <a:off x="232678" y="1455706"/>
            <a:ext cx="67325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333333"/>
              </a:solidFill>
              <a:latin typeface="&amp;quot"/>
            </a:endParaRPr>
          </a:p>
          <a:p>
            <a:r>
              <a:rPr lang="en-US" dirty="0">
                <a:solidFill>
                  <a:srgbClr val="333333"/>
                </a:solidFill>
                <a:latin typeface="&amp;quot"/>
              </a:rPr>
              <a:t>Section 504 is a civil rights law that prohibits discrimination against individuals with disabilities not identified as IEPs. A student with a 504 plan, may require accommodations and modifications.</a:t>
            </a:r>
          </a:p>
          <a:p>
            <a:endParaRPr lang="en-US" dirty="0">
              <a:solidFill>
                <a:srgbClr val="333333"/>
              </a:solidFill>
              <a:latin typeface="&amp;quot"/>
            </a:endParaRPr>
          </a:p>
        </p:txBody>
      </p:sp>
    </p:spTree>
    <p:extLst>
      <p:ext uri="{BB962C8B-B14F-4D97-AF65-F5344CB8AC3E}">
        <p14:creationId xmlns:p14="http://schemas.microsoft.com/office/powerpoint/2010/main" val="2525691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ctrTitle"/>
          </p:nvPr>
        </p:nvSpPr>
        <p:spPr>
          <a:xfrm>
            <a:off x="688622" y="361244"/>
            <a:ext cx="8064656" cy="397368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Wrap-Up and Questions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Workshop Survey</a:t>
            </a:r>
            <a:br>
              <a:rPr lang="en-US" dirty="0"/>
            </a:br>
            <a:br>
              <a:rPr lang="en-US" sz="3600" dirty="0"/>
            </a:br>
            <a:endParaRPr lang="en" sz="3600" dirty="0"/>
          </a:p>
        </p:txBody>
      </p:sp>
    </p:spTree>
    <p:extLst>
      <p:ext uri="{BB962C8B-B14F-4D97-AF65-F5344CB8AC3E}">
        <p14:creationId xmlns:p14="http://schemas.microsoft.com/office/powerpoint/2010/main" val="1113231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7">
            <a:extLst>
              <a:ext uri="{FF2B5EF4-FFF2-40B4-BE49-F238E27FC236}">
                <a16:creationId xmlns:a16="http://schemas.microsoft.com/office/drawing/2014/main" id="{C051D17D-344C-4D5F-9E39-BCB9C51C777B}"/>
              </a:ext>
            </a:extLst>
          </p:cNvPr>
          <p:cNvSpPr txBox="1">
            <a:spLocks/>
          </p:cNvSpPr>
          <p:nvPr/>
        </p:nvSpPr>
        <p:spPr>
          <a:xfrm>
            <a:off x="390721" y="845781"/>
            <a:ext cx="8520600" cy="57270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200" dirty="0"/>
              <a:t>Core Components in all CTE Programs</a:t>
            </a:r>
          </a:p>
        </p:txBody>
      </p:sp>
      <p:pic>
        <p:nvPicPr>
          <p:cNvPr id="6" name="Shape 109">
            <a:extLst>
              <a:ext uri="{FF2B5EF4-FFF2-40B4-BE49-F238E27FC236}">
                <a16:creationId xmlns:a16="http://schemas.microsoft.com/office/drawing/2014/main" id="{D41BED52-9FD9-47F8-9B3B-64958587788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0186" y="1926480"/>
            <a:ext cx="4999273" cy="306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04637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title"/>
          </p:nvPr>
        </p:nvSpPr>
        <p:spPr>
          <a:xfrm>
            <a:off x="311700" y="151514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Resources – Found at MI ACTE Site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532026-64AA-4664-8826-B1FA1A3E79D9}"/>
              </a:ext>
            </a:extLst>
          </p:cNvPr>
          <p:cNvSpPr txBox="1"/>
          <p:nvPr/>
        </p:nvSpPr>
        <p:spPr>
          <a:xfrm>
            <a:off x="311700" y="1017725"/>
            <a:ext cx="72587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Workshop Agenda</a:t>
            </a:r>
          </a:p>
          <a:p>
            <a:r>
              <a:rPr lang="en-US" dirty="0"/>
              <a:t>Workshop PowerPoint Slides</a:t>
            </a:r>
          </a:p>
          <a:p>
            <a:endParaRPr lang="en-US" dirty="0"/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dirty="0"/>
              <a:t>Career Clusters and CIP Codes by Consultant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dirty="0"/>
              <a:t>CEPD Map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dirty="0"/>
              <a:t>CIP Self Review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dirty="0"/>
              <a:t>CTE Administrator Manual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dirty="0"/>
              <a:t>New CTE Teacher Technical Tool Kit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dirty="0"/>
              <a:t>PD Calendar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dirty="0"/>
              <a:t>Program Advisory Tool Kit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dirty="0"/>
              <a:t>State Recognized CTSOs by Cluster and CIP Code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382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title"/>
          </p:nvPr>
        </p:nvSpPr>
        <p:spPr>
          <a:xfrm>
            <a:off x="311700" y="151514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Resources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532026-64AA-4664-8826-B1FA1A3E79D9}"/>
              </a:ext>
            </a:extLst>
          </p:cNvPr>
          <p:cNvSpPr txBox="1"/>
          <p:nvPr/>
        </p:nvSpPr>
        <p:spPr>
          <a:xfrm>
            <a:off x="311700" y="1017725"/>
            <a:ext cx="72587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 ACTE</a:t>
            </a:r>
          </a:p>
          <a:p>
            <a:r>
              <a:rPr lang="en-US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www.miacte.org</a:t>
            </a:r>
            <a:endParaRPr lang="en-US" u="sng" dirty="0"/>
          </a:p>
          <a:p>
            <a:endParaRPr lang="en-US" dirty="0"/>
          </a:p>
          <a:p>
            <a:r>
              <a:rPr lang="en-US" sz="2400" dirty="0"/>
              <a:t>Michigan Department of Education, Office of CTE</a:t>
            </a:r>
          </a:p>
          <a:p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www.Michigan.gov/octe</a:t>
            </a:r>
            <a:endParaRPr lang="en-US" dirty="0"/>
          </a:p>
          <a:p>
            <a:endParaRPr lang="en-US" dirty="0"/>
          </a:p>
          <a:p>
            <a:r>
              <a:rPr lang="en-US" sz="2400" dirty="0"/>
              <a:t>Michigan Center for CTE (MCCTE)</a:t>
            </a:r>
          </a:p>
          <a:p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www.ctenavigor.org</a:t>
            </a:r>
            <a:endParaRPr lang="en-US" dirty="0"/>
          </a:p>
          <a:p>
            <a:endParaRPr lang="en-US" dirty="0"/>
          </a:p>
          <a:p>
            <a:r>
              <a:rPr lang="en-US" sz="2400" dirty="0"/>
              <a:t>Michigan Career Placement Association</a:t>
            </a:r>
          </a:p>
          <a:p>
            <a:r>
              <a:rPr lang="en-US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www.Micareerplacement.org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362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7">
            <a:extLst>
              <a:ext uri="{FF2B5EF4-FFF2-40B4-BE49-F238E27FC236}">
                <a16:creationId xmlns:a16="http://schemas.microsoft.com/office/drawing/2014/main" id="{B4EC002B-D00E-40C5-A6A7-A31EC275D597}"/>
              </a:ext>
            </a:extLst>
          </p:cNvPr>
          <p:cNvSpPr txBox="1">
            <a:spLocks/>
          </p:cNvSpPr>
          <p:nvPr/>
        </p:nvSpPr>
        <p:spPr>
          <a:xfrm>
            <a:off x="421913" y="1094078"/>
            <a:ext cx="8520600" cy="57270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200" dirty="0"/>
              <a:t>Core Components in all CTE Programs</a:t>
            </a:r>
          </a:p>
        </p:txBody>
      </p:sp>
      <p:pic>
        <p:nvPicPr>
          <p:cNvPr id="5" name="Shape 116">
            <a:extLst>
              <a:ext uri="{FF2B5EF4-FFF2-40B4-BE49-F238E27FC236}">
                <a16:creationId xmlns:a16="http://schemas.microsoft.com/office/drawing/2014/main" id="{B226FCFE-2472-4F9B-B590-4FDC4C7FC9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5141" y="1666778"/>
            <a:ext cx="5283347" cy="3370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360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7">
            <a:extLst>
              <a:ext uri="{FF2B5EF4-FFF2-40B4-BE49-F238E27FC236}">
                <a16:creationId xmlns:a16="http://schemas.microsoft.com/office/drawing/2014/main" id="{B4EC002B-D00E-40C5-A6A7-A31EC275D597}"/>
              </a:ext>
            </a:extLst>
          </p:cNvPr>
          <p:cNvSpPr txBox="1">
            <a:spLocks/>
          </p:cNvSpPr>
          <p:nvPr/>
        </p:nvSpPr>
        <p:spPr>
          <a:xfrm>
            <a:off x="623400" y="329437"/>
            <a:ext cx="8520600" cy="54142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US" sz="2400" dirty="0"/>
              <a:t>What Makes CTE Unique and Relevant?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B0A00A-4F17-491C-81A7-19FA06BD936F}"/>
              </a:ext>
            </a:extLst>
          </p:cNvPr>
          <p:cNvSpPr txBox="1"/>
          <p:nvPr/>
        </p:nvSpPr>
        <p:spPr>
          <a:xfrm>
            <a:off x="623400" y="1601232"/>
            <a:ext cx="8232733" cy="2263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Program Teacher Certification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Program Teacher Professional Development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Program Advisory Committee: Industry Experts Providing Input to the Program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Implementation of Program Standards/Course Content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Strategies to Eliminate Barriers to Program Access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Secondary-Postsecondary Connections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623400" y="1225941"/>
            <a:ext cx="3136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dk1"/>
              </a:buClr>
              <a:buSzPct val="30555"/>
            </a:pPr>
            <a:r>
              <a:rPr lang="en-US" b="1" dirty="0"/>
              <a:t>CTE Program Requirements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3011904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01">
            <a:extLst>
              <a:ext uri="{FF2B5EF4-FFF2-40B4-BE49-F238E27FC236}">
                <a16:creationId xmlns:a16="http://schemas.microsoft.com/office/drawing/2014/main" id="{2E4CDB07-5FC3-4883-AB59-963595373860}"/>
              </a:ext>
            </a:extLst>
          </p:cNvPr>
          <p:cNvSpPr txBox="1">
            <a:spLocks/>
          </p:cNvSpPr>
          <p:nvPr/>
        </p:nvSpPr>
        <p:spPr>
          <a:xfrm>
            <a:off x="233484" y="466817"/>
            <a:ext cx="8757666" cy="835378"/>
          </a:xfrm>
          <a:prstGeom prst="rect">
            <a:avLst/>
          </a:prstGeom>
        </p:spPr>
        <p:txBody>
          <a:bodyPr vert="horz" wrap="square" lIns="91425" tIns="91425" rIns="91425" bIns="91425" rtlCol="0" anchor="b" anchorCtr="0">
            <a:noAutofit/>
          </a:bodyPr>
          <a:lstStyle>
            <a:lvl1pPr lvl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pPr algn="l"/>
            <a:r>
              <a:rPr lang="en-US" sz="2400" dirty="0"/>
              <a:t>Michigan Center for CTE (MCCTE) Navigator</a:t>
            </a:r>
            <a:endParaRPr lang="en-US" sz="1400" dirty="0"/>
          </a:p>
          <a:p>
            <a:pPr algn="l"/>
            <a:endParaRPr lang="en-US" sz="1200" dirty="0"/>
          </a:p>
          <a:p>
            <a:pPr algn="l"/>
            <a:r>
              <a:rPr lang="en-US" sz="1400" dirty="0"/>
              <a:t>www.ctenavigator.org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5E5AAB-CEC0-412B-B64C-11D135BFA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487" y="1427726"/>
            <a:ext cx="4965592" cy="343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0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01">
            <a:extLst>
              <a:ext uri="{FF2B5EF4-FFF2-40B4-BE49-F238E27FC236}">
                <a16:creationId xmlns:a16="http://schemas.microsoft.com/office/drawing/2014/main" id="{2E4CDB07-5FC3-4883-AB59-963595373860}"/>
              </a:ext>
            </a:extLst>
          </p:cNvPr>
          <p:cNvSpPr txBox="1">
            <a:spLocks/>
          </p:cNvSpPr>
          <p:nvPr/>
        </p:nvSpPr>
        <p:spPr>
          <a:xfrm>
            <a:off x="239578" y="333828"/>
            <a:ext cx="8520600" cy="642661"/>
          </a:xfrm>
          <a:prstGeom prst="rect">
            <a:avLst/>
          </a:prstGeom>
        </p:spPr>
        <p:txBody>
          <a:bodyPr vert="horz" wrap="square" lIns="91425" tIns="91425" rIns="91425" bIns="91425" rtlCol="0" anchor="b" anchorCtr="0">
            <a:noAutofit/>
          </a:bodyPr>
          <a:lstStyle>
            <a:lvl1pPr lvl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pPr algn="l"/>
            <a:r>
              <a:rPr lang="en-US" sz="2400" dirty="0"/>
              <a:t>Academics in CTE</a:t>
            </a:r>
          </a:p>
        </p:txBody>
      </p:sp>
      <p:pic>
        <p:nvPicPr>
          <p:cNvPr id="7" name="Shape 308" descr="MMC1.PNG">
            <a:extLst>
              <a:ext uri="{FF2B5EF4-FFF2-40B4-BE49-F238E27FC236}">
                <a16:creationId xmlns:a16="http://schemas.microsoft.com/office/drawing/2014/main" id="{AFD34E9C-6322-4C69-98B8-09436769BAE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9702" t="14183" r="9724" b="47320"/>
          <a:stretch/>
        </p:blipFill>
        <p:spPr>
          <a:xfrm>
            <a:off x="312058" y="2110217"/>
            <a:ext cx="3374571" cy="2447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308" descr="MMC1.PNG">
            <a:extLst>
              <a:ext uri="{FF2B5EF4-FFF2-40B4-BE49-F238E27FC236}">
                <a16:creationId xmlns:a16="http://schemas.microsoft.com/office/drawing/2014/main" id="{F353C707-B564-4023-A8DF-25EDF365EE7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9530" t="52897" r="9550" b="5517"/>
          <a:stretch/>
        </p:blipFill>
        <p:spPr>
          <a:xfrm>
            <a:off x="3810000" y="2095702"/>
            <a:ext cx="3389085" cy="2461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308" descr="MMC1.PNG">
            <a:extLst>
              <a:ext uri="{FF2B5EF4-FFF2-40B4-BE49-F238E27FC236}">
                <a16:creationId xmlns:a16="http://schemas.microsoft.com/office/drawing/2014/main" id="{DA913653-BB37-47DB-AC88-0B44A1217DB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87223"/>
          <a:stretch/>
        </p:blipFill>
        <p:spPr>
          <a:xfrm>
            <a:off x="1656691" y="1267582"/>
            <a:ext cx="4188178" cy="756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720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Shape 275" descr="classroomrules.jpg"/>
          <p:cNvPicPr preferRelativeResize="0"/>
          <p:nvPr/>
        </p:nvPicPr>
        <p:blipFill rotWithShape="1">
          <a:blip r:embed="rId3">
            <a:alphaModFix/>
          </a:blip>
          <a:srcRect t="9438" b="1893"/>
          <a:stretch/>
        </p:blipFill>
        <p:spPr>
          <a:xfrm>
            <a:off x="1704622" y="839712"/>
            <a:ext cx="3535035" cy="37076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hape 101">
            <a:extLst>
              <a:ext uri="{FF2B5EF4-FFF2-40B4-BE49-F238E27FC236}">
                <a16:creationId xmlns:a16="http://schemas.microsoft.com/office/drawing/2014/main" id="{C6C5F4FC-6C12-4A0E-9A0E-F73FA2068CE7}"/>
              </a:ext>
            </a:extLst>
          </p:cNvPr>
          <p:cNvSpPr txBox="1">
            <a:spLocks/>
          </p:cNvSpPr>
          <p:nvPr/>
        </p:nvSpPr>
        <p:spPr>
          <a:xfrm>
            <a:off x="255900" y="137177"/>
            <a:ext cx="4983757" cy="587023"/>
          </a:xfrm>
          <a:prstGeom prst="rect">
            <a:avLst/>
          </a:prstGeom>
        </p:spPr>
        <p:txBody>
          <a:bodyPr vert="horz" wrap="square" lIns="91425" tIns="91425" rIns="91425" bIns="91425" rtlCol="0" anchor="b" anchorCtr="0">
            <a:noAutofit/>
          </a:bodyPr>
          <a:lstStyle>
            <a:lvl1pPr lvl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pPr algn="l"/>
            <a:r>
              <a:rPr lang="en-US" sz="2400" dirty="0"/>
              <a:t>What is Classroom Management?</a:t>
            </a:r>
            <a:endParaRPr lang="en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095023" y="4547400"/>
            <a:ext cx="5170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Teacher Advice: Classroom Management Video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5409</TotalTime>
  <Words>1188</Words>
  <Application>Microsoft Office PowerPoint</Application>
  <PresentationFormat>On-screen Show (16:9)</PresentationFormat>
  <Paragraphs>233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&amp;quot</vt:lpstr>
      <vt:lpstr>Arial</vt:lpstr>
      <vt:lpstr>Calibri</vt:lpstr>
      <vt:lpstr>Courier New</vt:lpstr>
      <vt:lpstr>Trebuchet MS</vt:lpstr>
      <vt:lpstr>Wingdings 3</vt:lpstr>
      <vt:lpstr>Facet</vt:lpstr>
      <vt:lpstr>NEW CTE TEACHER WORKSHOP</vt:lpstr>
      <vt:lpstr>WELCOME  and  INTRODUCTIONS</vt:lpstr>
      <vt:lpstr>New CTE Teacher Technical Tool Kit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Small Group Presentations</vt:lpstr>
      <vt:lpstr>   Small Group Presentation   Program Advisory Committee Tool Kit  Mark Forbush</vt:lpstr>
      <vt:lpstr>Program Advisory Committee Tool Kit</vt:lpstr>
      <vt:lpstr>Program Advisory Committee Tool Kit</vt:lpstr>
      <vt:lpstr>Program Advisory Committee Requirements</vt:lpstr>
      <vt:lpstr>Program Advisory Committee </vt:lpstr>
      <vt:lpstr>Small Group Presentation    Program and Instructional Design  Tom Knight</vt:lpstr>
      <vt:lpstr>PowerPoint Presentation</vt:lpstr>
      <vt:lpstr>PowerPoint Presentation</vt:lpstr>
      <vt:lpstr>PowerPoint Presentation</vt:lpstr>
      <vt:lpstr>Small Group Presentation    Syllabus  Tom Knight</vt:lpstr>
      <vt:lpstr>PowerPoint Presentation</vt:lpstr>
      <vt:lpstr>PowerPoint Presentation</vt:lpstr>
      <vt:lpstr>Small Group Presentation   Understanding the Michigan  Merit Curriculum (MMC)  Celina Mills</vt:lpstr>
      <vt:lpstr>Small Group Presentation    Work-Based Learning (WBL)  Dana Hughes</vt:lpstr>
      <vt:lpstr>PowerPoint Presentation</vt:lpstr>
      <vt:lpstr>PowerPoint Presentation</vt:lpstr>
      <vt:lpstr>PowerPoint Presentation</vt:lpstr>
      <vt:lpstr>PowerPoint Presentation</vt:lpstr>
      <vt:lpstr>Small Group Presentation    Leadership and Career and Technical Student Organization (CTSO)  Candice Vinson</vt:lpstr>
      <vt:lpstr>PowerPoint Presentation</vt:lpstr>
      <vt:lpstr>PowerPoint Presentation</vt:lpstr>
      <vt:lpstr>Small Group Presentation    Special Populations Students (SPOPS)  Lee Greenacre</vt:lpstr>
      <vt:lpstr>PowerPoint Presentation</vt:lpstr>
      <vt:lpstr>PowerPoint Presentation</vt:lpstr>
      <vt:lpstr>PowerPoint Presentation</vt:lpstr>
      <vt:lpstr>Wrap-Up and Questions  Workshop Survey  </vt:lpstr>
      <vt:lpstr>Resources – Found at MI ACTE Site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CTE NEW TEACHER TRAINING</dc:title>
  <dc:creator>Allard, Diana</dc:creator>
  <cp:lastModifiedBy>Lori Johnson</cp:lastModifiedBy>
  <cp:revision>162</cp:revision>
  <dcterms:modified xsi:type="dcterms:W3CDTF">2019-11-26T18:11:42Z</dcterms:modified>
</cp:coreProperties>
</file>