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4" r:id="rId2"/>
    <p:sldId id="259" r:id="rId3"/>
    <p:sldId id="260" r:id="rId4"/>
    <p:sldId id="336" r:id="rId5"/>
    <p:sldId id="261" r:id="rId6"/>
    <p:sldId id="343" r:id="rId7"/>
    <p:sldId id="344" r:id="rId8"/>
    <p:sldId id="345" r:id="rId9"/>
    <p:sldId id="346" r:id="rId10"/>
    <p:sldId id="347" r:id="rId11"/>
    <p:sldId id="348" r:id="rId12"/>
    <p:sldId id="349" r:id="rId13"/>
    <p:sldId id="350" r:id="rId14"/>
    <p:sldId id="353" r:id="rId15"/>
    <p:sldId id="351" r:id="rId16"/>
    <p:sldId id="35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02A"/>
    <a:srgbClr val="63AA40"/>
    <a:srgbClr val="99C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6" autoAdjust="0"/>
    <p:restoredTop sz="94660"/>
  </p:normalViewPr>
  <p:slideViewPr>
    <p:cSldViewPr>
      <p:cViewPr varScale="1">
        <p:scale>
          <a:sx n="130" d="100"/>
          <a:sy n="130" d="100"/>
        </p:scale>
        <p:origin x="-1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78213-2ACE-4F58-926B-7FD557E151D9}" type="datetimeFigureOut">
              <a:rPr lang="en-US" smtClean="0"/>
              <a:pPr/>
              <a:t>11/26/17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C380A-6217-4029-9E28-C69DABABF88A}" type="slidenum">
              <a:rPr lang="en-US" smtClean="0"/>
              <a:pPr/>
              <a:t>‹#›</a:t>
            </a:fld>
            <a:endParaRPr lang="en-US"/>
          </a:p>
        </p:txBody>
      </p:sp>
    </p:spTree>
    <p:extLst>
      <p:ext uri="{BB962C8B-B14F-4D97-AF65-F5344CB8AC3E}">
        <p14:creationId xmlns:p14="http://schemas.microsoft.com/office/powerpoint/2010/main" val="141430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t>1</a:t>
            </a:fld>
            <a:endParaRPr lang="en-US"/>
          </a:p>
        </p:txBody>
      </p:sp>
    </p:spTree>
    <p:extLst>
      <p:ext uri="{BB962C8B-B14F-4D97-AF65-F5344CB8AC3E}">
        <p14:creationId xmlns:p14="http://schemas.microsoft.com/office/powerpoint/2010/main" val="147579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3</a:t>
            </a:fld>
            <a:endParaRPr lang="en-US" dirty="0"/>
          </a:p>
        </p:txBody>
      </p:sp>
    </p:spTree>
    <p:extLst>
      <p:ext uri="{BB962C8B-B14F-4D97-AF65-F5344CB8AC3E}">
        <p14:creationId xmlns:p14="http://schemas.microsoft.com/office/powerpoint/2010/main" val="46052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4</a:t>
            </a:fld>
            <a:endParaRPr lang="en-US" dirty="0"/>
          </a:p>
        </p:txBody>
      </p:sp>
    </p:spTree>
    <p:extLst>
      <p:ext uri="{BB962C8B-B14F-4D97-AF65-F5344CB8AC3E}">
        <p14:creationId xmlns:p14="http://schemas.microsoft.com/office/powerpoint/2010/main" val="159829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5</a:t>
            </a:fld>
            <a:endParaRPr lang="en-US"/>
          </a:p>
        </p:txBody>
      </p:sp>
    </p:spTree>
    <p:extLst>
      <p:ext uri="{BB962C8B-B14F-4D97-AF65-F5344CB8AC3E}">
        <p14:creationId xmlns:p14="http://schemas.microsoft.com/office/powerpoint/2010/main" val="241307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6</a:t>
            </a:fld>
            <a:endParaRPr lang="en-US" dirty="0"/>
          </a:p>
        </p:txBody>
      </p:sp>
    </p:spTree>
    <p:extLst>
      <p:ext uri="{BB962C8B-B14F-4D97-AF65-F5344CB8AC3E}">
        <p14:creationId xmlns:p14="http://schemas.microsoft.com/office/powerpoint/2010/main" val="16759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7</a:t>
            </a:fld>
            <a:endParaRPr lang="en-US" dirty="0"/>
          </a:p>
        </p:txBody>
      </p:sp>
    </p:spTree>
    <p:extLst>
      <p:ext uri="{BB962C8B-B14F-4D97-AF65-F5344CB8AC3E}">
        <p14:creationId xmlns:p14="http://schemas.microsoft.com/office/powerpoint/2010/main" val="16759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8</a:t>
            </a:fld>
            <a:endParaRPr lang="en-US" dirty="0"/>
          </a:p>
        </p:txBody>
      </p:sp>
    </p:spTree>
    <p:extLst>
      <p:ext uri="{BB962C8B-B14F-4D97-AF65-F5344CB8AC3E}">
        <p14:creationId xmlns:p14="http://schemas.microsoft.com/office/powerpoint/2010/main" val="16759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41ACC-4AC9-7B4F-B6E2-0C1957A2F119}"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41ACC-4AC9-7B4F-B6E2-0C1957A2F119}"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41ACC-4AC9-7B4F-B6E2-0C1957A2F119}" type="datetimeFigureOut">
              <a:rPr lang="en-US" smtClean="0"/>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41ACC-4AC9-7B4F-B6E2-0C1957A2F119}" type="datetimeFigureOut">
              <a:rPr lang="en-US" smtClean="0"/>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41ACC-4AC9-7B4F-B6E2-0C1957A2F119}" type="datetimeFigureOut">
              <a:rPr lang="en-US" smtClean="0"/>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1ACC-4AC9-7B4F-B6E2-0C1957A2F119}"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1ACC-4AC9-7B4F-B6E2-0C1957A2F119}"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1ACC-4AC9-7B4F-B6E2-0C1957A2F119}" type="datetimeFigureOut">
              <a:rPr lang="en-US" smtClean="0"/>
              <a:t>11/26/17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2DFE6-0878-154F-A9BE-713E5920577C}" type="slidenum">
              <a:rPr lang="en-US" smtClean="0"/>
              <a:t>‹#›</a:t>
            </a:fld>
            <a:endParaRPr lang="en-US"/>
          </a:p>
        </p:txBody>
      </p:sp>
      <p:pic>
        <p:nvPicPr>
          <p:cNvPr id="7" name="Picture 6" descr="PPT_Template_Page.pdf"/>
          <p:cNvPicPr>
            <a:picLocks noChangeAspect="1"/>
          </p:cNvPicPr>
          <p:nvPr userDrawn="1"/>
        </p:nvPicPr>
        <p:blipFill>
          <a:blip r:embed="rId13"/>
          <a:stretch>
            <a:fillRect/>
          </a:stretch>
        </p:blipFill>
        <p:spPr>
          <a:xfrm>
            <a:off x="-26896" y="-1"/>
            <a:ext cx="9170896" cy="70866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ctenebraska@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te.secure-platform.com/a/page/awards/national/excellence_awar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358" y="2476760"/>
            <a:ext cx="5943600" cy="2852925"/>
          </a:xfrm>
        </p:spPr>
        <p:txBody>
          <a:bodyPr>
            <a:normAutofit/>
          </a:bodyPr>
          <a:lstStyle/>
          <a:p>
            <a:pPr marL="0" indent="0">
              <a:buNone/>
            </a:pPr>
            <a:r>
              <a:rPr lang="en-US" sz="6600" b="1" dirty="0" smtClean="0">
                <a:solidFill>
                  <a:schemeClr val="tx2"/>
                </a:solidFill>
              </a:rPr>
              <a:t>AWARDS</a:t>
            </a:r>
          </a:p>
          <a:p>
            <a:pPr marL="914400" lvl="1" indent="-514350">
              <a:buFont typeface="+mj-lt"/>
              <a:buAutoNum type="alphaLcParenR"/>
            </a:pPr>
            <a:endParaRPr lang="en-US" sz="2600" b="1" dirty="0" smtClean="0"/>
          </a:p>
          <a:p>
            <a:pPr marL="0" indent="0">
              <a:buNone/>
            </a:pPr>
            <a:endParaRPr lang="en-US" i="1" dirty="0"/>
          </a:p>
          <a:p>
            <a:pPr marL="0" lvl="0" indent="0">
              <a:buNone/>
            </a:pPr>
            <a:endParaRPr lang="en-US" sz="1400" dirty="0"/>
          </a:p>
        </p:txBody>
      </p:sp>
      <p:sp>
        <p:nvSpPr>
          <p:cNvPr id="5" name="Oval 4"/>
          <p:cNvSpPr/>
          <p:nvPr/>
        </p:nvSpPr>
        <p:spPr>
          <a:xfrm>
            <a:off x="5486400" y="2056224"/>
            <a:ext cx="2125890" cy="2125886"/>
          </a:xfrm>
          <a:prstGeom prst="ellipse">
            <a:avLst/>
          </a:prstGeom>
          <a:solidFill>
            <a:srgbClr val="005C9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72325" y="2242149"/>
            <a:ext cx="1754040" cy="1754036"/>
          </a:xfrm>
          <a:prstGeom prst="ellipse">
            <a:avLst/>
          </a:prstGeom>
          <a:solidFill>
            <a:srgbClr val="005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34132" y="2767528"/>
            <a:ext cx="1630426" cy="757130"/>
          </a:xfrm>
          <a:prstGeom prst="rect">
            <a:avLst/>
          </a:prstGeom>
          <a:noFill/>
        </p:spPr>
        <p:txBody>
          <a:bodyPr wrap="square" rtlCol="0">
            <a:spAutoFit/>
          </a:bodyPr>
          <a:lstStyle/>
          <a:p>
            <a:pPr algn="ctr">
              <a:lnSpc>
                <a:spcPct val="80000"/>
              </a:lnSpc>
            </a:pP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101</a:t>
            </a:r>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1000" y="5329685"/>
            <a:ext cx="4617258"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chemeClr val="tx2"/>
                </a:solidFill>
              </a:rPr>
              <a:t>Overview of the ACTE Awards</a:t>
            </a:r>
          </a:p>
          <a:p>
            <a:pPr marL="285750" indent="-285750">
              <a:buFont typeface="Wingdings" panose="05000000000000000000" pitchFamily="2" charset="2"/>
              <a:buChar char="Ø"/>
            </a:pPr>
            <a:r>
              <a:rPr lang="en-US" sz="2400" dirty="0" smtClean="0">
                <a:solidFill>
                  <a:schemeClr val="tx2"/>
                </a:solidFill>
              </a:rPr>
              <a:t>Basic Processes &amp; Tips</a:t>
            </a:r>
            <a:endParaRPr lang="en-US" sz="2400" dirty="0">
              <a:solidFill>
                <a:schemeClr val="tx2"/>
              </a:solidFill>
            </a:endParaRPr>
          </a:p>
        </p:txBody>
      </p:sp>
    </p:spTree>
    <p:extLst>
      <p:ext uri="{BB962C8B-B14F-4D97-AF65-F5344CB8AC3E}">
        <p14:creationId xmlns:p14="http://schemas.microsoft.com/office/powerpoint/2010/main" val="1013659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467600" cy="1447800"/>
          </a:xfrm>
        </p:spPr>
        <p:txBody>
          <a:bodyPr>
            <a:noAutofit/>
          </a:bodyPr>
          <a:lstStyle/>
          <a:p>
            <a:r>
              <a:rPr lang="en-US" sz="2800" dirty="0" smtClean="0"/>
              <a:t>The first page of the award application is an overview of the award. Make sure you are in the category year 2020.</a:t>
            </a:r>
            <a:endParaRPr lang="en-US" sz="2800" dirty="0"/>
          </a:p>
        </p:txBody>
      </p:sp>
      <p:pic>
        <p:nvPicPr>
          <p:cNvPr id="10" name="Picture 9" descr="Over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800"/>
            <a:ext cx="8305800" cy="2984565"/>
          </a:xfrm>
          <a:prstGeom prst="rect">
            <a:avLst/>
          </a:prstGeom>
        </p:spPr>
      </p:pic>
    </p:spTree>
    <p:extLst>
      <p:ext uri="{BB962C8B-B14F-4D97-AF65-F5344CB8AC3E}">
        <p14:creationId xmlns:p14="http://schemas.microsoft.com/office/powerpoint/2010/main" val="10836779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2800" dirty="0" smtClean="0"/>
              <a:t>Provide the candidate information on the second page of the award application.</a:t>
            </a:r>
            <a:endParaRPr lang="en-US" sz="2800" dirty="0"/>
          </a:p>
        </p:txBody>
      </p:sp>
      <p:pic>
        <p:nvPicPr>
          <p:cNvPr id="4" name="Picture 3" descr="Candidate Inf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464537" cy="4953000"/>
          </a:xfrm>
          <a:prstGeom prst="rect">
            <a:avLst/>
          </a:prstGeom>
        </p:spPr>
      </p:pic>
    </p:spTree>
    <p:extLst>
      <p:ext uri="{BB962C8B-B14F-4D97-AF65-F5344CB8AC3E}">
        <p14:creationId xmlns:p14="http://schemas.microsoft.com/office/powerpoint/2010/main" val="2137725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2800" dirty="0" smtClean="0"/>
              <a:t>Answer the questions as instructed in the </a:t>
            </a:r>
            <a:br>
              <a:rPr lang="en-US" sz="2800" dirty="0" smtClean="0"/>
            </a:br>
            <a:r>
              <a:rPr lang="en-US" sz="2800" dirty="0" smtClean="0"/>
              <a:t>Description of Qualifications page.</a:t>
            </a:r>
            <a:endParaRPr lang="en-US" sz="2800" dirty="0"/>
          </a:p>
        </p:txBody>
      </p:sp>
      <p:pic>
        <p:nvPicPr>
          <p:cNvPr id="4" name="Picture 3" descr="Descrip of qualific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7903065" cy="4466950"/>
          </a:xfrm>
          <a:prstGeom prst="rect">
            <a:avLst/>
          </a:prstGeom>
        </p:spPr>
      </p:pic>
    </p:spTree>
    <p:extLst>
      <p:ext uri="{BB962C8B-B14F-4D97-AF65-F5344CB8AC3E}">
        <p14:creationId xmlns:p14="http://schemas.microsoft.com/office/powerpoint/2010/main" val="41426517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a:bodyPr>
          <a:lstStyle/>
          <a:p>
            <a:r>
              <a:rPr lang="en-US" sz="3200" dirty="0" smtClean="0"/>
              <a:t>You must have two Letters of Support and upload a photo of </a:t>
            </a:r>
            <a:r>
              <a:rPr lang="en-US" sz="3200" dirty="0" smtClean="0"/>
              <a:t>yourself</a:t>
            </a:r>
            <a:r>
              <a:rPr lang="en-US" sz="3200" dirty="0" smtClean="0"/>
              <a:t>/candidate. </a:t>
            </a:r>
            <a:endParaRPr lang="en-US" sz="3200" dirty="0"/>
          </a:p>
        </p:txBody>
      </p:sp>
      <p:pic>
        <p:nvPicPr>
          <p:cNvPr id="4" name="Picture 3" descr="Support lett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412251" cy="4572000"/>
          </a:xfrm>
          <a:prstGeom prst="rect">
            <a:avLst/>
          </a:prstGeom>
        </p:spPr>
      </p:pic>
    </p:spTree>
    <p:extLst>
      <p:ext uri="{BB962C8B-B14F-4D97-AF65-F5344CB8AC3E}">
        <p14:creationId xmlns:p14="http://schemas.microsoft.com/office/powerpoint/2010/main" val="1175283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05800" cy="4800600"/>
          </a:xfrm>
        </p:spPr>
        <p:txBody>
          <a:bodyPr>
            <a:normAutofit fontScale="90000"/>
          </a:bodyPr>
          <a:lstStyle/>
          <a:p>
            <a:pPr algn="l"/>
            <a:r>
              <a:rPr lang="en-US" sz="3200" dirty="0" smtClean="0"/>
              <a:t>For the state award, you will not be interviewed. However, should you continue on at the national level, you will be interviewed.</a:t>
            </a:r>
            <a:br>
              <a:rPr lang="en-US" sz="3200" dirty="0" smtClean="0"/>
            </a:br>
            <a:r>
              <a:rPr lang="en-US" sz="3200" dirty="0"/>
              <a:t/>
            </a:r>
            <a:br>
              <a:rPr lang="en-US" sz="3200" dirty="0"/>
            </a:br>
            <a:r>
              <a:rPr lang="en-US" sz="3200" dirty="0" smtClean="0"/>
              <a:t>The Awards Portal is used for our state, regional, and national award candidates.</a:t>
            </a:r>
            <a:br>
              <a:rPr lang="en-US" sz="3200" dirty="0" smtClean="0"/>
            </a:br>
            <a:r>
              <a:rPr lang="en-US" sz="3200" dirty="0"/>
              <a:t/>
            </a:r>
            <a:br>
              <a:rPr lang="en-US" sz="3200" dirty="0"/>
            </a:br>
            <a:r>
              <a:rPr lang="en-US" sz="3200" dirty="0" smtClean="0"/>
              <a:t>Once you complete the initial application, it is used for </a:t>
            </a:r>
            <a:r>
              <a:rPr lang="en-US" sz="3200" dirty="0" smtClean="0"/>
              <a:t>the regional and national level. </a:t>
            </a:r>
            <a:r>
              <a:rPr lang="en-US" sz="3200" dirty="0" smtClean="0"/>
              <a:t>You may update the award if you want.</a:t>
            </a:r>
            <a:endParaRPr lang="en-US" sz="3200" dirty="0"/>
          </a:p>
        </p:txBody>
      </p:sp>
    </p:spTree>
    <p:extLst>
      <p:ext uri="{BB962C8B-B14F-4D97-AF65-F5344CB8AC3E}">
        <p14:creationId xmlns:p14="http://schemas.microsoft.com/office/powerpoint/2010/main" val="405263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696200" cy="4267200"/>
          </a:xfrm>
        </p:spPr>
        <p:txBody>
          <a:bodyPr>
            <a:normAutofit/>
          </a:bodyPr>
          <a:lstStyle/>
          <a:p>
            <a:r>
              <a:rPr lang="en-US" dirty="0" smtClean="0"/>
              <a:t>You do not have to complete the award application in one sitting. You can ‘Save’ and work on it another day as long as it </a:t>
            </a:r>
            <a:r>
              <a:rPr lang="en-US" dirty="0" smtClean="0"/>
              <a:t>is completed</a:t>
            </a:r>
            <a:r>
              <a:rPr lang="en-US" dirty="0"/>
              <a:t> </a:t>
            </a:r>
            <a:r>
              <a:rPr lang="en-US" dirty="0" smtClean="0"/>
              <a:t>March </a:t>
            </a:r>
            <a:r>
              <a:rPr lang="en-US" dirty="0" smtClean="0"/>
              <a:t>1, 2018.</a:t>
            </a:r>
            <a:endParaRPr lang="en-US" dirty="0"/>
          </a:p>
        </p:txBody>
      </p:sp>
    </p:spTree>
    <p:extLst>
      <p:ext uri="{BB962C8B-B14F-4D97-AF65-F5344CB8AC3E}">
        <p14:creationId xmlns:p14="http://schemas.microsoft.com/office/powerpoint/2010/main" val="34367125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229600" cy="1143000"/>
          </a:xfrm>
        </p:spPr>
        <p:txBody>
          <a:bodyPr>
            <a:normAutofit fontScale="90000"/>
          </a:bodyPr>
          <a:lstStyle/>
          <a:p>
            <a:r>
              <a:rPr lang="en-US" dirty="0" smtClean="0"/>
              <a:t>If you have questions, please contact:</a:t>
            </a:r>
            <a:endParaRPr lang="en-US" dirty="0"/>
          </a:p>
        </p:txBody>
      </p:sp>
      <p:sp>
        <p:nvSpPr>
          <p:cNvPr id="4" name="Title 1"/>
          <p:cNvSpPr txBox="1">
            <a:spLocks/>
          </p:cNvSpPr>
          <p:nvPr/>
        </p:nvSpPr>
        <p:spPr>
          <a:xfrm>
            <a:off x="457200" y="3276600"/>
            <a:ext cx="8077200" cy="2286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Murleen Bellinger</a:t>
            </a:r>
          </a:p>
          <a:p>
            <a:r>
              <a:rPr lang="en-US" sz="3200" dirty="0" smtClean="0">
                <a:hlinkClick r:id="rId2"/>
              </a:rPr>
              <a:t>actenebraska@gmail.com</a:t>
            </a:r>
            <a:endParaRPr lang="en-US" sz="3200" dirty="0" smtClean="0"/>
          </a:p>
          <a:p>
            <a:r>
              <a:rPr lang="en-US" sz="3200" dirty="0" smtClean="0"/>
              <a:t>402-480-9577</a:t>
            </a:r>
          </a:p>
          <a:p>
            <a:endParaRPr lang="en-US" sz="3200" dirty="0" smtClean="0"/>
          </a:p>
        </p:txBody>
      </p:sp>
    </p:spTree>
    <p:extLst>
      <p:ext uri="{BB962C8B-B14F-4D97-AF65-F5344CB8AC3E}">
        <p14:creationId xmlns:p14="http://schemas.microsoft.com/office/powerpoint/2010/main" val="164524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99288"/>
            <a:ext cx="7162800" cy="1265238"/>
          </a:xfrm>
        </p:spPr>
        <p:txBody>
          <a:bodyPr>
            <a:normAutofit/>
          </a:bodyPr>
          <a:lstStyle/>
          <a:p>
            <a:pPr algn="l"/>
            <a:r>
              <a:rPr lang="en-US" sz="3200" b="1" dirty="0" smtClean="0">
                <a:solidFill>
                  <a:srgbClr val="002060"/>
                </a:solidFill>
                <a:latin typeface="+mn-lt"/>
                <a:cs typeface="Palatino"/>
              </a:rPr>
              <a:t>ACTE’s Awards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304800" y="2092236"/>
            <a:ext cx="85344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r>
              <a:rPr lang="en-US" sz="1800" dirty="0"/>
              <a:t>The ACTE</a:t>
            </a:r>
            <a:r>
              <a:rPr lang="en-US" sz="1800" baseline="30000" dirty="0"/>
              <a:t>®</a:t>
            </a:r>
            <a:r>
              <a:rPr lang="en-US" sz="1800" dirty="0"/>
              <a:t> Excellence Awards recognize excellence and dedication within the field of career and technical education among ACTE members. Recipients of these awards are exceptional individuals who have contributed to the success of CTE through the quality of their work and their involvement in the CTE community. </a:t>
            </a:r>
            <a:endParaRPr lang="en-US" sz="1800" dirty="0" smtClean="0"/>
          </a:p>
          <a:p>
            <a:pPr marL="4572" indent="0">
              <a:spcBef>
                <a:spcPts val="1128"/>
              </a:spcBef>
              <a:spcAft>
                <a:spcPts val="1200"/>
              </a:spcAft>
              <a:buNone/>
            </a:pPr>
            <a:r>
              <a:rPr lang="en-US" altLang="en-US" sz="1800" dirty="0" smtClean="0">
                <a:latin typeface="+mj-lt"/>
                <a:cs typeface="Palatino"/>
              </a:rPr>
              <a:t>There are eight (8) Excellence Awards:</a:t>
            </a:r>
          </a:p>
          <a:p>
            <a:pPr marL="804672" lvl="1" indent="-342900">
              <a:spcBef>
                <a:spcPts val="0"/>
              </a:spcBef>
              <a:buFont typeface="Arial" panose="020B0604020202020204" pitchFamily="34" charset="0"/>
              <a:buChar char="•"/>
            </a:pPr>
            <a:r>
              <a:rPr lang="en-US" altLang="en-US" sz="1800" dirty="0" smtClean="0">
                <a:latin typeface="+mj-lt"/>
                <a:cs typeface="Palatino"/>
              </a:rPr>
              <a:t>ACTE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New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Administrator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Postsecondary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Teacher Educator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Career Guidance Award</a:t>
            </a:r>
          </a:p>
          <a:p>
            <a:pPr marL="804672" lvl="1" indent="-342900">
              <a:spcBef>
                <a:spcPts val="0"/>
              </a:spcBef>
              <a:buFont typeface="Arial" panose="020B0604020202020204" pitchFamily="34" charset="0"/>
              <a:buChar char="•"/>
            </a:pPr>
            <a:r>
              <a:rPr lang="en-US" altLang="en-US" sz="1800" dirty="0" smtClean="0">
                <a:latin typeface="+mj-lt"/>
                <a:cs typeface="Palatino"/>
              </a:rPr>
              <a:t>ACTE Carl Perkins Community Service Award</a:t>
            </a:r>
          </a:p>
          <a:p>
            <a:pPr marL="461772" lvl="1" indent="0">
              <a:spcBef>
                <a:spcPts val="600"/>
              </a:spcBef>
              <a:spcAft>
                <a:spcPts val="600"/>
              </a:spcAft>
              <a:buNone/>
            </a:pPr>
            <a:r>
              <a:rPr lang="en-US" altLang="en-US" sz="1800" dirty="0" smtClean="0">
                <a:latin typeface="+mj-lt"/>
                <a:cs typeface="Palatino"/>
              </a:rPr>
              <a:t>Information on each can be found on the </a:t>
            </a:r>
            <a:r>
              <a:rPr lang="en-US" altLang="en-US" sz="1800" dirty="0" smtClean="0">
                <a:latin typeface="+mj-lt"/>
                <a:cs typeface="Palatino"/>
                <a:hlinkClick r:id="rId2"/>
              </a:rPr>
              <a:t>ACTE Awards Portal</a:t>
            </a:r>
            <a:r>
              <a:rPr lang="en-US" altLang="en-US" sz="1800" dirty="0" smtClean="0">
                <a:latin typeface="+mj-lt"/>
                <a:cs typeface="Palatino"/>
              </a:rPr>
              <a:t>.</a:t>
            </a:r>
          </a:p>
          <a:p>
            <a:pPr marL="461772" lvl="1" indent="0">
              <a:spcBef>
                <a:spcPts val="1128"/>
              </a:spcBef>
              <a:spcAft>
                <a:spcPts val="1200"/>
              </a:spcAft>
              <a:buNone/>
            </a:pPr>
            <a:endParaRPr lang="en-US" altLang="en-US" sz="1900" dirty="0" smtClean="0">
              <a:latin typeface="+mj-lt"/>
              <a:cs typeface="Palatino"/>
            </a:endParaRPr>
          </a:p>
        </p:txBody>
      </p:sp>
      <p:cxnSp>
        <p:nvCxnSpPr>
          <p:cNvPr id="6" name="Straight Connector 5"/>
          <p:cNvCxnSpPr/>
          <p:nvPr/>
        </p:nvCxnSpPr>
        <p:spPr>
          <a:xfrm>
            <a:off x="152400" y="19812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426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315200" cy="808038"/>
          </a:xfrm>
        </p:spPr>
        <p:txBody>
          <a:bodyPr>
            <a:normAutofit fontScale="90000"/>
          </a:bodyPr>
          <a:lstStyle/>
          <a:p>
            <a:pPr algn="l"/>
            <a:r>
              <a:rPr lang="en-US" sz="3200" b="1" dirty="0" smtClean="0">
                <a:solidFill>
                  <a:srgbClr val="002060"/>
                </a:solidFill>
                <a:latin typeface="+mn-lt"/>
                <a:cs typeface="Palatino"/>
              </a:rPr>
              <a:t>The Nomination Process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49225" y="5815014"/>
            <a:ext cx="8991600" cy="4136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0"/>
              </a:spcBef>
            </a:pPr>
            <a:endParaRPr lang="en-US" altLang="en-US" sz="2300" b="1" dirty="0" smtClean="0">
              <a:cs typeface="Palatino"/>
            </a:endParaRPr>
          </a:p>
        </p:txBody>
      </p:sp>
      <p:cxnSp>
        <p:nvCxnSpPr>
          <p:cNvPr id="6" name="Straight Connector 5"/>
          <p:cNvCxnSpPr/>
          <p:nvPr/>
        </p:nvCxnSpPr>
        <p:spPr>
          <a:xfrm>
            <a:off x="152400" y="2027238"/>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s://vo-general.s3.amazonaws.com/02cca6ab-2a68-4e8c-b5bb-1dcf3eeff552/xVyGPCxGQQCSBjfJgFSx_Member%20Award%20icon_300w.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03" r="15964" b="22489"/>
          <a:stretch/>
        </p:blipFill>
        <p:spPr bwMode="auto">
          <a:xfrm>
            <a:off x="647700" y="2450222"/>
            <a:ext cx="2438400" cy="2937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0" y="2138909"/>
            <a:ext cx="464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Nominations begin at the state level; deadlines vary by state</a:t>
            </a:r>
          </a:p>
          <a:p>
            <a:pPr marL="285750" indent="-285750">
              <a:buFont typeface="Arial" panose="020B0604020202020204" pitchFamily="34" charset="0"/>
              <a:buChar char="•"/>
            </a:pPr>
            <a:r>
              <a:rPr lang="en-US" dirty="0" smtClean="0"/>
              <a:t>State winners are eligible to progress onto their Region level (only one winner per category). They must be ACTE members and have their nominations submitted on the Awards Portal by </a:t>
            </a:r>
            <a:r>
              <a:rPr lang="en-US" b="1" dirty="0" smtClean="0"/>
              <a:t>March 1.</a:t>
            </a:r>
            <a:r>
              <a:rPr lang="en-US" dirty="0" smtClean="0"/>
              <a:t> </a:t>
            </a:r>
          </a:p>
          <a:p>
            <a:pPr marL="285750" indent="-285750">
              <a:buFont typeface="Arial" panose="020B0604020202020204" pitchFamily="34" charset="0"/>
              <a:buChar char="•"/>
            </a:pPr>
            <a:r>
              <a:rPr lang="en-US" dirty="0" smtClean="0"/>
              <a:t>Region winners are announced at their respective conferences. Winners move forward automatically for consideration at the national level. </a:t>
            </a:r>
          </a:p>
          <a:p>
            <a:pPr marL="285750" indent="-285750">
              <a:buFont typeface="Arial" panose="020B0604020202020204" pitchFamily="34" charset="0"/>
              <a:buChar char="•"/>
            </a:pPr>
            <a:r>
              <a:rPr lang="en-US" dirty="0" smtClean="0"/>
              <a:t>National winners are announced at ACTE’s </a:t>
            </a:r>
            <a:r>
              <a:rPr lang="en-US" dirty="0" err="1" smtClean="0"/>
              <a:t>CareerTech</a:t>
            </a:r>
            <a:r>
              <a:rPr lang="en-US" dirty="0" smtClean="0"/>
              <a:t> VISION. </a:t>
            </a:r>
            <a:endParaRPr lang="en-US" dirty="0"/>
          </a:p>
        </p:txBody>
      </p:sp>
    </p:spTree>
    <p:extLst>
      <p:ext uri="{BB962C8B-B14F-4D97-AF65-F5344CB8AC3E}">
        <p14:creationId xmlns:p14="http://schemas.microsoft.com/office/powerpoint/2010/main" val="1775482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315200" cy="808038"/>
          </a:xfrm>
        </p:spPr>
        <p:txBody>
          <a:bodyPr>
            <a:normAutofit fontScale="90000"/>
          </a:bodyPr>
          <a:lstStyle/>
          <a:p>
            <a:pPr algn="l"/>
            <a:r>
              <a:rPr lang="en-US" sz="3200" b="1" dirty="0" smtClean="0">
                <a:solidFill>
                  <a:srgbClr val="002060"/>
                </a:solidFill>
                <a:latin typeface="+mn-lt"/>
                <a:cs typeface="Palatino"/>
              </a:rPr>
              <a:t>The Online Process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49225" y="5815014"/>
            <a:ext cx="8991600" cy="4136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0"/>
              </a:spcBef>
            </a:pPr>
            <a:endParaRPr lang="en-US" altLang="en-US" sz="2300" b="1" dirty="0" smtClean="0">
              <a:cs typeface="Palatino"/>
            </a:endParaRPr>
          </a:p>
        </p:txBody>
      </p:sp>
      <p:cxnSp>
        <p:nvCxnSpPr>
          <p:cNvPr id="6" name="Straight Connector 5"/>
          <p:cNvCxnSpPr/>
          <p:nvPr/>
        </p:nvCxnSpPr>
        <p:spPr>
          <a:xfrm>
            <a:off x="152400" y="2027238"/>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138908"/>
            <a:ext cx="7848600" cy="2308324"/>
          </a:xfrm>
          <a:prstGeom prst="rect">
            <a:avLst/>
          </a:prstGeom>
          <a:noFill/>
        </p:spPr>
        <p:txBody>
          <a:bodyPr wrap="square" rtlCol="0">
            <a:spAutoFit/>
          </a:bodyPr>
          <a:lstStyle/>
          <a:p>
            <a:r>
              <a:rPr lang="en-US" dirty="0"/>
              <a:t>All </a:t>
            </a:r>
            <a:r>
              <a:rPr lang="en-US" dirty="0" smtClean="0"/>
              <a:t>state and Region </a:t>
            </a:r>
            <a:r>
              <a:rPr lang="en-US" dirty="0"/>
              <a:t>award candidates must submit their nominations online via the ACTE Awards </a:t>
            </a:r>
            <a:r>
              <a:rPr lang="en-US" dirty="0" smtClean="0"/>
              <a:t>Portal:</a:t>
            </a:r>
          </a:p>
          <a:p>
            <a:endParaRPr lang="en-US" dirty="0"/>
          </a:p>
          <a:p>
            <a:endParaRPr lang="en-US" dirty="0" smtClean="0"/>
          </a:p>
          <a:p>
            <a:endParaRPr lang="en-US" dirty="0"/>
          </a:p>
          <a:p>
            <a:r>
              <a:rPr lang="en-US" dirty="0" smtClean="0"/>
              <a:t>The </a:t>
            </a:r>
            <a:r>
              <a:rPr lang="en-US" dirty="0"/>
              <a:t>Portal is also equipped to host the state-level awards as </a:t>
            </a:r>
            <a:r>
              <a:rPr lang="en-US" dirty="0" smtClean="0"/>
              <a:t>well! The Awards Portal automates several steps of the nomination and review process, saving award chairs time. </a:t>
            </a:r>
          </a:p>
        </p:txBody>
      </p:sp>
      <p:sp>
        <p:nvSpPr>
          <p:cNvPr id="7" name="Rectangle 6"/>
          <p:cNvSpPr/>
          <p:nvPr/>
        </p:nvSpPr>
        <p:spPr>
          <a:xfrm>
            <a:off x="0" y="2895600"/>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https://acte.secure-platform.com</a:t>
            </a:r>
          </a:p>
        </p:txBody>
      </p:sp>
    </p:spTree>
    <p:extLst>
      <p:ext uri="{BB962C8B-B14F-4D97-AF65-F5344CB8AC3E}">
        <p14:creationId xmlns:p14="http://schemas.microsoft.com/office/powerpoint/2010/main" val="20771314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Where do nominations come from?</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52400" y="1981200"/>
            <a:ext cx="8686799"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r>
              <a:rPr lang="en-US" altLang="en-US" sz="2300" dirty="0" smtClean="0">
                <a:latin typeface="+mj-lt"/>
                <a:cs typeface="Palatino"/>
              </a:rPr>
              <a:t>ACTE allows self-nominations for the awards, as well as nominations from peers. For the most part, candidates are either directly nominated or encouraged to nominate by </a:t>
            </a:r>
            <a:r>
              <a:rPr lang="en-US" altLang="en-US" sz="2300" b="1" dirty="0" smtClean="0">
                <a:latin typeface="+mj-lt"/>
                <a:cs typeface="Palatino"/>
              </a:rPr>
              <a:t>a colleague, supervisor, or peer</a:t>
            </a:r>
            <a:r>
              <a:rPr lang="en-US" altLang="en-US" sz="2300" dirty="0" smtClean="0">
                <a:latin typeface="+mj-lt"/>
                <a:cs typeface="Palatino"/>
              </a:rPr>
              <a:t>. </a:t>
            </a:r>
          </a:p>
          <a:p>
            <a:pPr marL="4572" indent="0">
              <a:spcBef>
                <a:spcPts val="1128"/>
              </a:spcBef>
              <a:spcAft>
                <a:spcPts val="1200"/>
              </a:spcAft>
              <a:buNone/>
            </a:pPr>
            <a:r>
              <a:rPr lang="en-US" altLang="en-US" sz="2300" dirty="0" smtClean="0">
                <a:latin typeface="+mj-lt"/>
                <a:cs typeface="Palatino"/>
              </a:rPr>
              <a:t>States solicit nominations from:</a:t>
            </a:r>
          </a:p>
          <a:p>
            <a:pPr marL="347472">
              <a:spcBef>
                <a:spcPts val="0"/>
              </a:spcBef>
            </a:pPr>
            <a:r>
              <a:rPr lang="en-US" altLang="en-US" sz="2300" b="1" dirty="0">
                <a:latin typeface="+mj-lt"/>
                <a:cs typeface="Palatino"/>
              </a:rPr>
              <a:t>Board of </a:t>
            </a:r>
            <a:r>
              <a:rPr lang="en-US" altLang="en-US" sz="2300" b="1" dirty="0" smtClean="0">
                <a:latin typeface="+mj-lt"/>
                <a:cs typeface="Palatino"/>
              </a:rPr>
              <a:t>Directors</a:t>
            </a:r>
            <a:endParaRPr lang="en-US" altLang="en-US" sz="2300" b="1" dirty="0">
              <a:latin typeface="+mj-lt"/>
              <a:cs typeface="Palatino"/>
            </a:endParaRPr>
          </a:p>
          <a:p>
            <a:pPr marL="347472">
              <a:spcBef>
                <a:spcPts val="0"/>
              </a:spcBef>
            </a:pPr>
            <a:r>
              <a:rPr lang="en-US" altLang="en-US" sz="2300" b="1" dirty="0">
                <a:latin typeface="+mj-lt"/>
                <a:cs typeface="Palatino"/>
              </a:rPr>
              <a:t>Administrators</a:t>
            </a:r>
          </a:p>
          <a:p>
            <a:pPr marL="347472">
              <a:spcBef>
                <a:spcPts val="0"/>
              </a:spcBef>
            </a:pPr>
            <a:r>
              <a:rPr lang="en-US" altLang="en-US" sz="2300" b="1" dirty="0">
                <a:latin typeface="+mj-lt"/>
                <a:cs typeface="Palatino"/>
              </a:rPr>
              <a:t>Past award winners</a:t>
            </a:r>
          </a:p>
          <a:p>
            <a:pPr marL="347472">
              <a:spcBef>
                <a:spcPts val="0"/>
              </a:spcBef>
            </a:pPr>
            <a:r>
              <a:rPr lang="en-US" altLang="en-US" sz="2300" b="1" dirty="0" smtClean="0">
                <a:latin typeface="+mj-lt"/>
                <a:cs typeface="Palatino"/>
              </a:rPr>
              <a:t>Division leaders:</a:t>
            </a:r>
            <a:r>
              <a:rPr lang="en-US" altLang="en-US" sz="2300" dirty="0" smtClean="0">
                <a:latin typeface="+mj-lt"/>
                <a:cs typeface="Palatino"/>
              </a:rPr>
              <a:t> several states charge their Divisions with putting forth a candidate in each award category. Some Divisions hold their own contests/review processes to select a candidate; others seek out a single nominee to put forward. </a:t>
            </a:r>
          </a:p>
          <a:p>
            <a:pPr marL="347472">
              <a:spcBef>
                <a:spcPts val="0"/>
              </a:spcBef>
            </a:pPr>
            <a:endParaRPr lang="en-US" altLang="en-US" sz="2300" dirty="0" smtClean="0">
              <a:latin typeface="+mj-lt"/>
              <a:cs typeface="Palatino"/>
            </a:endParaRPr>
          </a:p>
        </p:txBody>
      </p:sp>
    </p:spTree>
    <p:extLst>
      <p:ext uri="{BB962C8B-B14F-4D97-AF65-F5344CB8AC3E}">
        <p14:creationId xmlns:p14="http://schemas.microsoft.com/office/powerpoint/2010/main" val="3335155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fontScale="90000"/>
          </a:bodyPr>
          <a:lstStyle/>
          <a:p>
            <a:pPr algn="l"/>
            <a:r>
              <a:rPr lang="en-US" sz="3200" b="1" dirty="0" smtClean="0">
                <a:solidFill>
                  <a:srgbClr val="002060"/>
                </a:solidFill>
                <a:latin typeface="+mn-lt"/>
                <a:cs typeface="Palatino"/>
              </a:rPr>
              <a:t>Helpful tips to access the portal and fill out the application:</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2209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8" name="Rectangle 7"/>
          <p:cNvSpPr/>
          <p:nvPr/>
        </p:nvSpPr>
        <p:spPr>
          <a:xfrm>
            <a:off x="17532" y="2590800"/>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ACTE Awards Portal:     https</a:t>
            </a:r>
            <a:r>
              <a:rPr lang="en-US" b="1" dirty="0"/>
              <a:t>://acte.secure-platform.com</a:t>
            </a:r>
          </a:p>
        </p:txBody>
      </p:sp>
      <p:sp>
        <p:nvSpPr>
          <p:cNvPr id="12" name="TextBox 11"/>
          <p:cNvSpPr txBox="1"/>
          <p:nvPr/>
        </p:nvSpPr>
        <p:spPr>
          <a:xfrm>
            <a:off x="457200" y="3581400"/>
            <a:ext cx="7772400" cy="923330"/>
          </a:xfrm>
          <a:prstGeom prst="rect">
            <a:avLst/>
          </a:prstGeom>
          <a:noFill/>
        </p:spPr>
        <p:txBody>
          <a:bodyPr wrap="square" rtlCol="0">
            <a:spAutoFit/>
          </a:bodyPr>
          <a:lstStyle/>
          <a:p>
            <a:r>
              <a:rPr lang="en-US" dirty="0" smtClean="0"/>
              <a:t>Upon accessing the awards portal, you will need to login. If you are new to the site, you need to create a login and password.  This login and password will allow you to login to additional sites at </a:t>
            </a:r>
            <a:r>
              <a:rPr lang="en-US" dirty="0" err="1" smtClean="0"/>
              <a:t>acteonline.org</a:t>
            </a:r>
            <a:r>
              <a:rPr lang="en-US" dirty="0" smtClean="0"/>
              <a:t>.</a:t>
            </a:r>
            <a:endParaRPr lang="en-US" dirty="0"/>
          </a:p>
        </p:txBody>
      </p:sp>
    </p:spTree>
    <p:extLst>
      <p:ext uri="{BB962C8B-B14F-4D97-AF65-F5344CB8AC3E}">
        <p14:creationId xmlns:p14="http://schemas.microsoft.com/office/powerpoint/2010/main" val="2300174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304800" y="1524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457200" y="457200"/>
            <a:ext cx="8229600" cy="1143000"/>
          </a:xfrm>
        </p:spPr>
        <p:txBody>
          <a:bodyPr>
            <a:normAutofit/>
          </a:bodyPr>
          <a:lstStyle/>
          <a:p>
            <a:r>
              <a:rPr lang="en-US" sz="3600" i="1" dirty="0" smtClean="0"/>
              <a:t>Login Page</a:t>
            </a:r>
            <a:endParaRPr lang="en-US" sz="3600" i="1" dirty="0"/>
          </a:p>
        </p:txBody>
      </p:sp>
      <p:pic>
        <p:nvPicPr>
          <p:cNvPr id="9" name="Picture 8" descr="Screen Shot 2017-11-05 at 10.1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5435794"/>
          </a:xfrm>
          <a:prstGeom prst="rect">
            <a:avLst/>
          </a:prstGeom>
        </p:spPr>
      </p:pic>
    </p:spTree>
    <p:extLst>
      <p:ext uri="{BB962C8B-B14F-4D97-AF65-F5344CB8AC3E}">
        <p14:creationId xmlns:p14="http://schemas.microsoft.com/office/powerpoint/2010/main" val="33379454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1265238"/>
          </a:xfrm>
        </p:spPr>
        <p:txBody>
          <a:bodyPr>
            <a:normAutofit fontScale="90000"/>
          </a:bodyPr>
          <a:lstStyle/>
          <a:p>
            <a:r>
              <a:rPr lang="en-US" sz="3200" b="1" dirty="0" smtClean="0">
                <a:solidFill>
                  <a:srgbClr val="002060"/>
                </a:solidFill>
                <a:latin typeface="+mn-lt"/>
                <a:cs typeface="Palatino"/>
              </a:rPr>
              <a:t>Select the award category</a:t>
            </a:r>
            <a:br>
              <a:rPr lang="en-US" sz="3200" b="1" dirty="0" smtClean="0">
                <a:solidFill>
                  <a:srgbClr val="002060"/>
                </a:solidFill>
                <a:latin typeface="+mn-lt"/>
                <a:cs typeface="Palatino"/>
              </a:rPr>
            </a:br>
            <a:r>
              <a:rPr lang="en-US" sz="3200" b="1" dirty="0" smtClean="0">
                <a:solidFill>
                  <a:srgbClr val="002060"/>
                </a:solidFill>
                <a:latin typeface="+mn-lt"/>
                <a:cs typeface="Palatino"/>
              </a:rPr>
              <a:t>for which you are applying, or click on ‘Learn more about the Excellence Awards here’ link.</a:t>
            </a: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2209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pic>
        <p:nvPicPr>
          <p:cNvPr id="7" name="Picture 6" descr="Screen Shot 2017-11-05 at 10.2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44951"/>
            <a:ext cx="6743700" cy="4495800"/>
          </a:xfrm>
          <a:prstGeom prst="rect">
            <a:avLst/>
          </a:prstGeom>
        </p:spPr>
      </p:pic>
    </p:spTree>
    <p:extLst>
      <p:ext uri="{BB962C8B-B14F-4D97-AF65-F5344CB8AC3E}">
        <p14:creationId xmlns:p14="http://schemas.microsoft.com/office/powerpoint/2010/main" val="6891714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81800" cy="1143000"/>
          </a:xfrm>
          <a:ln>
            <a:solidFill>
              <a:schemeClr val="tx2"/>
            </a:solidFill>
          </a:ln>
        </p:spPr>
        <p:txBody>
          <a:bodyPr>
            <a:noAutofit/>
          </a:bodyPr>
          <a:lstStyle/>
          <a:p>
            <a:pPr algn="l"/>
            <a:r>
              <a:rPr lang="en-US" sz="1800" dirty="0" smtClean="0"/>
              <a:t>The ‘Learn </a:t>
            </a:r>
            <a:r>
              <a:rPr lang="en-US" sz="1800" dirty="0"/>
              <a:t>more about the Excellence Awards </a:t>
            </a:r>
            <a:r>
              <a:rPr lang="en-US" sz="1800" dirty="0"/>
              <a:t>here’ </a:t>
            </a:r>
            <a:r>
              <a:rPr lang="en-US" sz="1800" dirty="0" smtClean="0"/>
              <a:t>link</a:t>
            </a:r>
            <a:r>
              <a:rPr lang="en-US" sz="1800" dirty="0"/>
              <a:t> </a:t>
            </a:r>
            <a:r>
              <a:rPr lang="en-US" sz="1800" dirty="0" smtClean="0"/>
              <a:t>allows you to </a:t>
            </a:r>
            <a:r>
              <a:rPr lang="en-US" sz="1800" dirty="0"/>
              <a:t>‘View the Guidelines’ to see what the criteria is for that </a:t>
            </a:r>
            <a:r>
              <a:rPr lang="en-US" sz="1800" dirty="0" smtClean="0"/>
              <a:t>award, or to </a:t>
            </a:r>
            <a:r>
              <a:rPr lang="en-US" sz="1800" dirty="0"/>
              <a:t>start the </a:t>
            </a:r>
            <a:r>
              <a:rPr lang="en-US" sz="1800" dirty="0" smtClean="0"/>
              <a:t>application</a:t>
            </a:r>
            <a:r>
              <a:rPr lang="en-US" sz="1800" dirty="0"/>
              <a:t> </a:t>
            </a:r>
            <a:r>
              <a:rPr lang="en-US" sz="1800" dirty="0" smtClean="0"/>
              <a:t>by clicking </a:t>
            </a:r>
            <a:r>
              <a:rPr lang="en-US" sz="1800" dirty="0"/>
              <a:t>on ‘Submit a Nomination’.</a:t>
            </a:r>
          </a:p>
        </p:txBody>
      </p:sp>
      <p:pic>
        <p:nvPicPr>
          <p:cNvPr id="4" name="Content Placeholder 3" descr="awards portal5.png"/>
          <p:cNvPicPr>
            <a:picLocks noGrp="1" noChangeAspect="1"/>
          </p:cNvPicPr>
          <p:nvPr>
            <p:ph idx="1"/>
          </p:nvPr>
        </p:nvPicPr>
        <p:blipFill>
          <a:blip r:embed="rId2">
            <a:extLst>
              <a:ext uri="{28A0092B-C50C-407E-A947-70E740481C1C}">
                <a14:useLocalDpi xmlns:a14="http://schemas.microsoft.com/office/drawing/2010/main" val="0"/>
              </a:ext>
            </a:extLst>
          </a:blip>
          <a:srcRect t="9961" b="9961"/>
          <a:stretch>
            <a:fillRect/>
          </a:stretch>
        </p:blipFill>
        <p:spPr>
          <a:xfrm>
            <a:off x="457200" y="1981200"/>
            <a:ext cx="8229600" cy="4525963"/>
          </a:xfrm>
        </p:spPr>
      </p:pic>
    </p:spTree>
    <p:extLst>
      <p:ext uri="{BB962C8B-B14F-4D97-AF65-F5344CB8AC3E}">
        <p14:creationId xmlns:p14="http://schemas.microsoft.com/office/powerpoint/2010/main" val="4533665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517</Words>
  <Application>Microsoft Macintosh PowerPoint</Application>
  <PresentationFormat>On-screen Show (4:3)</PresentationFormat>
  <Paragraphs>60</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ACTE’s Awards </vt:lpstr>
      <vt:lpstr>The Nomination Process </vt:lpstr>
      <vt:lpstr>The Online Process </vt:lpstr>
      <vt:lpstr>Where do nominations come from? </vt:lpstr>
      <vt:lpstr>Helpful tips to access the portal and fill out the application: </vt:lpstr>
      <vt:lpstr>Login Page</vt:lpstr>
      <vt:lpstr>Select the award category for which you are applying, or click on ‘Learn more about the Excellence Awards here’ link.</vt:lpstr>
      <vt:lpstr>The ‘Learn more about the Excellence Awards here’ link allows you to ‘View the Guidelines’ to see what the criteria is for that award, or to start the application by clicking on ‘Submit a Nomination’.</vt:lpstr>
      <vt:lpstr>The first page of the award application is an overview of the award. Make sure you are in the category year 2020.</vt:lpstr>
      <vt:lpstr>Provide the candidate information on the second page of the award application.</vt:lpstr>
      <vt:lpstr>Answer the questions as instructed in the  Description of Qualifications page.</vt:lpstr>
      <vt:lpstr>You must have two Letters of Support and upload a photo of yourself/candidate. </vt:lpstr>
      <vt:lpstr>For the state award, you will not be interviewed. However, should you continue on at the national level, you will be interviewed.  The Awards Portal is used for our state, regional, and national award candidates.  Once you complete the initial application, it is used for the regional and national level. You may update the award if you want.</vt:lpstr>
      <vt:lpstr>You do not have to complete the award application in one sitting. You can ‘Save’ and work on it another day as long as it is completed March 1, 2018.</vt:lpstr>
      <vt:lpstr>If you have questions, please contact: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Connet</dc:creator>
  <cp:lastModifiedBy>Dennis Bellinger</cp:lastModifiedBy>
  <cp:revision>105</cp:revision>
  <dcterms:created xsi:type="dcterms:W3CDTF">2017-07-12T15:35:59Z</dcterms:created>
  <dcterms:modified xsi:type="dcterms:W3CDTF">2017-11-27T02:52:42Z</dcterms:modified>
</cp:coreProperties>
</file>