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Nixie One"/>
      <p:regular r:id="rId32"/>
    </p:embeddedFont>
    <p:embeddedFont>
      <p:font typeface="Varela Round"/>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358C54E-3EAF-4E46-A7C5-10BA2B8D6A2F}">
  <a:tblStyle styleId="{D358C54E-3EAF-4E46-A7C5-10BA2B8D6A2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VarelaRound-regular.fntdata"/><Relationship Id="rId10" Type="http://schemas.openxmlformats.org/officeDocument/2006/relationships/slide" Target="slides/slide5.xml"/><Relationship Id="rId32" Type="http://schemas.openxmlformats.org/officeDocument/2006/relationships/font" Target="fonts/NixieOn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2255425" y="1991825"/>
            <a:ext cx="4633200" cy="11598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3" name="Google Shape;13;p2"/>
          <p:cNvSpPr/>
          <p:nvPr/>
        </p:nvSpPr>
        <p:spPr>
          <a:xfrm>
            <a:off x="267550" y="-886750"/>
            <a:ext cx="2347200" cy="2347200"/>
          </a:xfrm>
          <a:prstGeom prst="donut">
            <a:avLst>
              <a:gd fmla="val 29778"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8348875" y="2882375"/>
            <a:ext cx="978600" cy="978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255425" y="541800"/>
            <a:ext cx="657600" cy="6576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752750" y="3465100"/>
            <a:ext cx="2284200" cy="2284200"/>
          </a:xfrm>
          <a:prstGeom prst="donut">
            <a:avLst>
              <a:gd fmla="val 11909"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37775" y="3193200"/>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376550" y="4217275"/>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8244625" y="25419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7598775" y="-300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8244625" y="802850"/>
            <a:ext cx="657600" cy="6576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1055325" y="3904575"/>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0" name="Shape 170"/>
        <p:cNvGrpSpPr/>
        <p:nvPr/>
      </p:nvGrpSpPr>
      <p:grpSpPr>
        <a:xfrm>
          <a:off x="0" y="0"/>
          <a:ext cx="0" cy="0"/>
          <a:chOff x="0" y="0"/>
          <a:chExt cx="0" cy="0"/>
        </a:xfrm>
      </p:grpSpPr>
      <p:sp>
        <p:nvSpPr>
          <p:cNvPr id="171" name="Google Shape;171;p11"/>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1"/>
          <p:cNvSpPr txBox="1"/>
          <p:nvPr>
            <p:ph idx="1" type="body"/>
          </p:nvPr>
        </p:nvSpPr>
        <p:spPr>
          <a:xfrm>
            <a:off x="1246225" y="4177700"/>
            <a:ext cx="6651600" cy="519600"/>
          </a:xfrm>
          <a:prstGeom prst="rect">
            <a:avLst/>
          </a:prstGeom>
          <a:noFill/>
          <a:ln>
            <a:noFill/>
          </a:ln>
        </p:spPr>
        <p:txBody>
          <a:bodyPr anchorCtr="0" anchor="t" bIns="91425" lIns="91425" spcFirstLastPara="1" rIns="91425" wrap="square" tIns="91425"/>
          <a:lstStyle>
            <a:lvl1pPr indent="-228600" lvl="0" marL="457200" algn="ctr">
              <a:lnSpc>
                <a:spcPct val="100000"/>
              </a:lnSpc>
              <a:spcBef>
                <a:spcPts val="360"/>
              </a:spcBef>
              <a:spcAft>
                <a:spcPts val="0"/>
              </a:spcAft>
              <a:buSzPts val="1600"/>
              <a:buNone/>
              <a:defRPr sz="1600"/>
            </a:lvl1pPr>
          </a:lstStyle>
          <a:p/>
        </p:txBody>
      </p:sp>
      <p:sp>
        <p:nvSpPr>
          <p:cNvPr id="173" name="Google Shape;173;p11"/>
          <p:cNvSpPr/>
          <p:nvPr/>
        </p:nvSpPr>
        <p:spPr>
          <a:xfrm rot="10800000">
            <a:off x="8705950" y="3777263"/>
            <a:ext cx="617400" cy="6174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1"/>
          <p:cNvSpPr/>
          <p:nvPr/>
        </p:nvSpPr>
        <p:spPr>
          <a:xfrm rot="10800000">
            <a:off x="608750" y="841361"/>
            <a:ext cx="515400" cy="515400"/>
          </a:xfrm>
          <a:prstGeom prst="donut">
            <a:avLst>
              <a:gd fmla="val 18608"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rot="10800000">
            <a:off x="8195021" y="4553300"/>
            <a:ext cx="831600" cy="831600"/>
          </a:xfrm>
          <a:prstGeom prst="donut">
            <a:avLst>
              <a:gd fmla="val 37879"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1"/>
          <p:cNvSpPr/>
          <p:nvPr/>
        </p:nvSpPr>
        <p:spPr>
          <a:xfrm rot="10800000">
            <a:off x="8458384" y="4183763"/>
            <a:ext cx="210900" cy="2109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1"/>
          <p:cNvSpPr/>
          <p:nvPr/>
        </p:nvSpPr>
        <p:spPr>
          <a:xfrm rot="10800000">
            <a:off x="-153147" y="-444547"/>
            <a:ext cx="1128300" cy="11283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1"/>
          <p:cNvSpPr/>
          <p:nvPr/>
        </p:nvSpPr>
        <p:spPr>
          <a:xfrm rot="10800000">
            <a:off x="8012016" y="133391"/>
            <a:ext cx="434700" cy="434700"/>
          </a:xfrm>
          <a:prstGeom prst="donut">
            <a:avLst>
              <a:gd fmla="val 875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1"/>
          <p:cNvSpPr/>
          <p:nvPr/>
        </p:nvSpPr>
        <p:spPr>
          <a:xfrm rot="10800000">
            <a:off x="-73577" y="841500"/>
            <a:ext cx="330900" cy="3309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1"/>
          <p:cNvSpPr/>
          <p:nvPr/>
        </p:nvSpPr>
        <p:spPr>
          <a:xfrm rot="10800000">
            <a:off x="8512150" y="133404"/>
            <a:ext cx="811200" cy="811200"/>
          </a:xfrm>
          <a:prstGeom prst="donut">
            <a:avLst>
              <a:gd fmla="val 39163"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1"/>
          <p:cNvSpPr/>
          <p:nvPr/>
        </p:nvSpPr>
        <p:spPr>
          <a:xfrm rot="10800000">
            <a:off x="117998" y="-173402"/>
            <a:ext cx="586200" cy="5862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rot="10800000">
            <a:off x="748825" y="4695050"/>
            <a:ext cx="345000" cy="3450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rot="10800000">
            <a:off x="-107786" y="4259033"/>
            <a:ext cx="663000" cy="6630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1"/>
          <p:cNvSpPr/>
          <p:nvPr/>
        </p:nvSpPr>
        <p:spPr>
          <a:xfrm rot="10800000">
            <a:off x="-316662" y="3443534"/>
            <a:ext cx="506100" cy="506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1"/>
          <p:cNvSpPr/>
          <p:nvPr/>
        </p:nvSpPr>
        <p:spPr>
          <a:xfrm rot="10800000">
            <a:off x="-226170" y="4140650"/>
            <a:ext cx="899400" cy="899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1"/>
          <p:cNvSpPr/>
          <p:nvPr/>
        </p:nvSpPr>
        <p:spPr>
          <a:xfrm rot="10800000">
            <a:off x="8700641" y="1100250"/>
            <a:ext cx="333300" cy="3333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1"/>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BLANK_1">
    <p:spTree>
      <p:nvGrpSpPr>
        <p:cNvPr id="188"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2"/>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3"/>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8" name="Google Shape;28;p3"/>
          <p:cNvSpPr/>
          <p:nvPr/>
        </p:nvSpPr>
        <p:spPr>
          <a:xfrm>
            <a:off x="1280688" y="3669150"/>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80500" y="4023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246046" y="3213146"/>
            <a:ext cx="456000" cy="4560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71500" y="3038600"/>
            <a:ext cx="804900" cy="8049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280700" y="1608475"/>
            <a:ext cx="1043400" cy="1044000"/>
          </a:xfrm>
          <a:prstGeom prst="donut">
            <a:avLst>
              <a:gd fmla="val 43200"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640475" y="-201875"/>
            <a:ext cx="750300" cy="7503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480225" y="243625"/>
            <a:ext cx="2347200" cy="2347200"/>
          </a:xfrm>
          <a:prstGeom prst="donut">
            <a:avLst>
              <a:gd fmla="val 6129" name="adj"/>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222975" y="500875"/>
            <a:ext cx="1832700" cy="1832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1280700" y="3950125"/>
            <a:ext cx="750300" cy="7503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7913000" y="60022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8703400" y="1608475"/>
            <a:ext cx="287100" cy="287100"/>
          </a:xfrm>
          <a:prstGeom prst="donut">
            <a:avLst>
              <a:gd fmla="val 18608"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8809377" y="886439"/>
            <a:ext cx="416400" cy="4164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8118000" y="-244550"/>
            <a:ext cx="741600" cy="741600"/>
          </a:xfrm>
          <a:prstGeom prst="donut">
            <a:avLst>
              <a:gd fmla="val 37879"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7813725" y="3127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8646900" y="723963"/>
            <a:ext cx="741600" cy="7416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44" name="Shape 44"/>
        <p:cNvGrpSpPr/>
        <p:nvPr/>
      </p:nvGrpSpPr>
      <p:grpSpPr>
        <a:xfrm>
          <a:off x="0" y="0"/>
          <a:ext cx="0" cy="0"/>
          <a:chOff x="0" y="0"/>
          <a:chExt cx="0" cy="0"/>
        </a:xfrm>
      </p:grpSpPr>
      <p:sp>
        <p:nvSpPr>
          <p:cNvPr id="45" name="Google Shape;45;p4"/>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
          <p:cNvSpPr txBox="1"/>
          <p:nvPr>
            <p:ph type="ctrTitle"/>
          </p:nvPr>
        </p:nvSpPr>
        <p:spPr>
          <a:xfrm>
            <a:off x="1773750" y="2421550"/>
            <a:ext cx="5596500" cy="11598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47" name="Google Shape;47;p4"/>
          <p:cNvSpPr txBox="1"/>
          <p:nvPr>
            <p:ph idx="1" type="subTitle"/>
          </p:nvPr>
        </p:nvSpPr>
        <p:spPr>
          <a:xfrm>
            <a:off x="1773750" y="3449654"/>
            <a:ext cx="5596500" cy="7848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Clr>
                <a:srgbClr val="A1BECC"/>
              </a:buClr>
              <a:buSzPts val="2400"/>
              <a:buNone/>
              <a:defRPr b="1">
                <a:solidFill>
                  <a:srgbClr val="A1BECC"/>
                </a:solidFill>
              </a:defRPr>
            </a:lvl1pPr>
            <a:lvl2pPr lvl="1" algn="ctr">
              <a:lnSpc>
                <a:spcPct val="100000"/>
              </a:lnSpc>
              <a:spcBef>
                <a:spcPts val="0"/>
              </a:spcBef>
              <a:spcAft>
                <a:spcPts val="0"/>
              </a:spcAft>
              <a:buClr>
                <a:srgbClr val="A1BECC"/>
              </a:buClr>
              <a:buSzPts val="3000"/>
              <a:buNone/>
              <a:defRPr b="1" sz="3000">
                <a:solidFill>
                  <a:srgbClr val="A1BECC"/>
                </a:solidFill>
              </a:defRPr>
            </a:lvl2pPr>
            <a:lvl3pPr lvl="2" algn="ctr">
              <a:lnSpc>
                <a:spcPct val="100000"/>
              </a:lnSpc>
              <a:spcBef>
                <a:spcPts val="0"/>
              </a:spcBef>
              <a:spcAft>
                <a:spcPts val="0"/>
              </a:spcAft>
              <a:buClr>
                <a:srgbClr val="A1BECC"/>
              </a:buClr>
              <a:buSzPts val="3000"/>
              <a:buNone/>
              <a:defRPr b="1" sz="3000">
                <a:solidFill>
                  <a:srgbClr val="A1BECC"/>
                </a:solidFill>
              </a:defRPr>
            </a:lvl3pPr>
            <a:lvl4pPr lvl="3" algn="ctr">
              <a:lnSpc>
                <a:spcPct val="100000"/>
              </a:lnSpc>
              <a:spcBef>
                <a:spcPts val="0"/>
              </a:spcBef>
              <a:spcAft>
                <a:spcPts val="0"/>
              </a:spcAft>
              <a:buClr>
                <a:srgbClr val="A1BECC"/>
              </a:buClr>
              <a:buSzPts val="3000"/>
              <a:buNone/>
              <a:defRPr b="1" sz="3000">
                <a:solidFill>
                  <a:srgbClr val="A1BECC"/>
                </a:solidFill>
              </a:defRPr>
            </a:lvl4pPr>
            <a:lvl5pPr lvl="4" algn="ctr">
              <a:lnSpc>
                <a:spcPct val="100000"/>
              </a:lnSpc>
              <a:spcBef>
                <a:spcPts val="0"/>
              </a:spcBef>
              <a:spcAft>
                <a:spcPts val="0"/>
              </a:spcAft>
              <a:buClr>
                <a:srgbClr val="A1BECC"/>
              </a:buClr>
              <a:buSzPts val="3000"/>
              <a:buNone/>
              <a:defRPr b="1" sz="3000">
                <a:solidFill>
                  <a:srgbClr val="A1BECC"/>
                </a:solidFill>
              </a:defRPr>
            </a:lvl5pPr>
            <a:lvl6pPr lvl="5" algn="ctr">
              <a:lnSpc>
                <a:spcPct val="100000"/>
              </a:lnSpc>
              <a:spcBef>
                <a:spcPts val="0"/>
              </a:spcBef>
              <a:spcAft>
                <a:spcPts val="0"/>
              </a:spcAft>
              <a:buClr>
                <a:srgbClr val="A1BECC"/>
              </a:buClr>
              <a:buSzPts val="3000"/>
              <a:buNone/>
              <a:defRPr b="1" sz="3000">
                <a:solidFill>
                  <a:srgbClr val="A1BECC"/>
                </a:solidFill>
              </a:defRPr>
            </a:lvl6pPr>
            <a:lvl7pPr lvl="6" algn="ctr">
              <a:lnSpc>
                <a:spcPct val="100000"/>
              </a:lnSpc>
              <a:spcBef>
                <a:spcPts val="0"/>
              </a:spcBef>
              <a:spcAft>
                <a:spcPts val="0"/>
              </a:spcAft>
              <a:buClr>
                <a:srgbClr val="A1BECC"/>
              </a:buClr>
              <a:buSzPts val="3000"/>
              <a:buNone/>
              <a:defRPr b="1" sz="3000">
                <a:solidFill>
                  <a:srgbClr val="A1BECC"/>
                </a:solidFill>
              </a:defRPr>
            </a:lvl7pPr>
            <a:lvl8pPr lvl="7" algn="ctr">
              <a:lnSpc>
                <a:spcPct val="100000"/>
              </a:lnSpc>
              <a:spcBef>
                <a:spcPts val="0"/>
              </a:spcBef>
              <a:spcAft>
                <a:spcPts val="0"/>
              </a:spcAft>
              <a:buClr>
                <a:srgbClr val="A1BECC"/>
              </a:buClr>
              <a:buSzPts val="3000"/>
              <a:buNone/>
              <a:defRPr b="1" sz="3000">
                <a:solidFill>
                  <a:srgbClr val="A1BECC"/>
                </a:solidFill>
              </a:defRPr>
            </a:lvl8pPr>
            <a:lvl9pPr lvl="8" algn="ctr">
              <a:lnSpc>
                <a:spcPct val="100000"/>
              </a:lnSpc>
              <a:spcBef>
                <a:spcPts val="0"/>
              </a:spcBef>
              <a:spcAft>
                <a:spcPts val="0"/>
              </a:spcAft>
              <a:buClr>
                <a:srgbClr val="A1BECC"/>
              </a:buClr>
              <a:buSzPts val="3000"/>
              <a:buNone/>
              <a:defRPr b="1" sz="3000">
                <a:solidFill>
                  <a:srgbClr val="A1BECC"/>
                </a:solidFill>
              </a:defRPr>
            </a:lvl9pPr>
          </a:lstStyle>
          <a:p/>
        </p:txBody>
      </p:sp>
      <p:sp>
        <p:nvSpPr>
          <p:cNvPr id="48" name="Google Shape;48;p4"/>
          <p:cNvSpPr/>
          <p:nvPr/>
        </p:nvSpPr>
        <p:spPr>
          <a:xfrm>
            <a:off x="1414538" y="3988225"/>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a:off x="7630150" y="2469625"/>
            <a:ext cx="2347200" cy="2347200"/>
          </a:xfrm>
          <a:prstGeom prst="donut">
            <a:avLst>
              <a:gd fmla="val 29778"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
          <p:cNvSpPr/>
          <p:nvPr/>
        </p:nvSpPr>
        <p:spPr>
          <a:xfrm>
            <a:off x="376550" y="1139200"/>
            <a:ext cx="978600" cy="9786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
          <p:cNvSpPr/>
          <p:nvPr/>
        </p:nvSpPr>
        <p:spPr>
          <a:xfrm>
            <a:off x="7240275" y="4662700"/>
            <a:ext cx="657600" cy="6576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
          <p:cNvSpPr/>
          <p:nvPr/>
        </p:nvSpPr>
        <p:spPr>
          <a:xfrm>
            <a:off x="231175" y="-571700"/>
            <a:ext cx="2284200" cy="2284200"/>
          </a:xfrm>
          <a:prstGeom prst="donut">
            <a:avLst>
              <a:gd fmla="val 11909"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7507625" y="917475"/>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p:nvPr/>
        </p:nvSpPr>
        <p:spPr>
          <a:xfrm>
            <a:off x="8065925" y="-295450"/>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
          <p:cNvSpPr/>
          <p:nvPr/>
        </p:nvSpPr>
        <p:spPr>
          <a:xfrm>
            <a:off x="1417200" y="20526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
          <p:cNvSpPr/>
          <p:nvPr/>
        </p:nvSpPr>
        <p:spPr>
          <a:xfrm>
            <a:off x="180500" y="4023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
          <p:cNvSpPr/>
          <p:nvPr/>
        </p:nvSpPr>
        <p:spPr>
          <a:xfrm>
            <a:off x="246046" y="3365546"/>
            <a:ext cx="456000" cy="4560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
          <p:cNvSpPr/>
          <p:nvPr/>
        </p:nvSpPr>
        <p:spPr>
          <a:xfrm>
            <a:off x="7733375" y="467300"/>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64" name="Shape 64"/>
        <p:cNvGrpSpPr/>
        <p:nvPr/>
      </p:nvGrpSpPr>
      <p:grpSpPr>
        <a:xfrm>
          <a:off x="0" y="0"/>
          <a:ext cx="0" cy="0"/>
          <a:chOff x="0" y="0"/>
          <a:chExt cx="0" cy="0"/>
        </a:xfrm>
      </p:grpSpPr>
      <p:sp>
        <p:nvSpPr>
          <p:cNvPr id="65" name="Google Shape;65;p5"/>
          <p:cNvSpPr/>
          <p:nvPr/>
        </p:nvSpPr>
        <p:spPr>
          <a:xfrm>
            <a:off x="8638525" y="14726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7" name="Google Shape;67;p5"/>
          <p:cNvSpPr txBox="1"/>
          <p:nvPr>
            <p:ph idx="1" type="body"/>
          </p:nvPr>
        </p:nvSpPr>
        <p:spPr>
          <a:xfrm>
            <a:off x="2935875" y="1550150"/>
            <a:ext cx="1700400" cy="3375600"/>
          </a:xfrm>
          <a:prstGeom prst="rect">
            <a:avLst/>
          </a:prstGeom>
          <a:noFill/>
          <a:ln>
            <a:noFill/>
          </a:ln>
        </p:spPr>
        <p:txBody>
          <a:bodyPr anchorCtr="0" anchor="t" bIns="91425" lIns="91425" spcFirstLastPara="1" rIns="91425" wrap="square" tIns="91425"/>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8" name="Google Shape;68;p5"/>
          <p:cNvSpPr txBox="1"/>
          <p:nvPr>
            <p:ph idx="2" type="body"/>
          </p:nvPr>
        </p:nvSpPr>
        <p:spPr>
          <a:xfrm>
            <a:off x="4723373" y="1550150"/>
            <a:ext cx="1700400" cy="3375600"/>
          </a:xfrm>
          <a:prstGeom prst="rect">
            <a:avLst/>
          </a:prstGeom>
          <a:noFill/>
          <a:ln>
            <a:noFill/>
          </a:ln>
        </p:spPr>
        <p:txBody>
          <a:bodyPr anchorCtr="0" anchor="t" bIns="91425" lIns="91425" spcFirstLastPara="1" rIns="91425" wrap="square" tIns="91425"/>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9" name="Google Shape;69;p5"/>
          <p:cNvSpPr txBox="1"/>
          <p:nvPr>
            <p:ph idx="3" type="body"/>
          </p:nvPr>
        </p:nvSpPr>
        <p:spPr>
          <a:xfrm>
            <a:off x="6510871" y="1550150"/>
            <a:ext cx="1700400" cy="3375600"/>
          </a:xfrm>
          <a:prstGeom prst="rect">
            <a:avLst/>
          </a:prstGeom>
          <a:noFill/>
          <a:ln>
            <a:noFill/>
          </a:ln>
        </p:spPr>
        <p:txBody>
          <a:bodyPr anchorCtr="0" anchor="t" bIns="91425" lIns="91425" spcFirstLastPara="1" rIns="91425" wrap="square" tIns="91425"/>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70" name="Google Shape;70;p5"/>
          <p:cNvSpPr/>
          <p:nvPr/>
        </p:nvSpPr>
        <p:spPr>
          <a:xfrm>
            <a:off x="1016475" y="2981600"/>
            <a:ext cx="440400" cy="4404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
          <p:cNvSpPr/>
          <p:nvPr/>
        </p:nvSpPr>
        <p:spPr>
          <a:xfrm>
            <a:off x="-68725" y="3346150"/>
            <a:ext cx="819600" cy="819600"/>
          </a:xfrm>
          <a:prstGeom prst="ellipse">
            <a:avLst/>
          </a:prstGeom>
          <a:noFill/>
          <a:ln cap="flat" cmpd="sng" w="9525">
            <a:solidFill>
              <a:srgbClr val="00D1C6"/>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
          <p:cNvSpPr/>
          <p:nvPr/>
        </p:nvSpPr>
        <p:spPr>
          <a:xfrm>
            <a:off x="1361475" y="140725"/>
            <a:ext cx="862800" cy="863400"/>
          </a:xfrm>
          <a:prstGeom prst="donut">
            <a:avLst>
              <a:gd fmla="val 43200" name="adj"/>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
          <p:cNvSpPr/>
          <p:nvPr/>
        </p:nvSpPr>
        <p:spPr>
          <a:xfrm>
            <a:off x="1438125" y="3422000"/>
            <a:ext cx="1062000" cy="1062000"/>
          </a:xfrm>
          <a:prstGeom prst="donut">
            <a:avLst>
              <a:gd fmla="val 9905"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
          <p:cNvSpPr/>
          <p:nvPr/>
        </p:nvSpPr>
        <p:spPr>
          <a:xfrm>
            <a:off x="2059425" y="1112475"/>
            <a:ext cx="304800" cy="3048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
          <p:cNvSpPr/>
          <p:nvPr/>
        </p:nvSpPr>
        <p:spPr>
          <a:xfrm>
            <a:off x="8723500" y="270225"/>
            <a:ext cx="550500" cy="550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
          <p:cNvSpPr/>
          <p:nvPr/>
        </p:nvSpPr>
        <p:spPr>
          <a:xfrm>
            <a:off x="8546800" y="608625"/>
            <a:ext cx="397500" cy="397500"/>
          </a:xfrm>
          <a:prstGeom prst="donut">
            <a:avLst>
              <a:gd fmla="val 875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
          <p:cNvSpPr/>
          <p:nvPr/>
        </p:nvSpPr>
        <p:spPr>
          <a:xfrm>
            <a:off x="8211275" y="1152650"/>
            <a:ext cx="397500" cy="3975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
          <p:cNvSpPr/>
          <p:nvPr/>
        </p:nvSpPr>
        <p:spPr>
          <a:xfrm>
            <a:off x="7599600" y="-275250"/>
            <a:ext cx="741600" cy="741600"/>
          </a:xfrm>
          <a:prstGeom prst="donut">
            <a:avLst>
              <a:gd fmla="val 39163"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
          <p:cNvSpPr/>
          <p:nvPr/>
        </p:nvSpPr>
        <p:spPr>
          <a:xfrm>
            <a:off x="9033775" y="1867850"/>
            <a:ext cx="188100" cy="1881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480225" y="243625"/>
            <a:ext cx="2347200" cy="2347200"/>
          </a:xfrm>
          <a:prstGeom prst="donut">
            <a:avLst>
              <a:gd fmla="val 21094"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
          <p:cNvSpPr/>
          <p:nvPr/>
        </p:nvSpPr>
        <p:spPr>
          <a:xfrm>
            <a:off x="1016475" y="4091700"/>
            <a:ext cx="1207800" cy="1207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204075" y="927925"/>
            <a:ext cx="978600" cy="9786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84" name="Shape 84"/>
        <p:cNvGrpSpPr/>
        <p:nvPr/>
      </p:nvGrpSpPr>
      <p:grpSpPr>
        <a:xfrm>
          <a:off x="0" y="0"/>
          <a:ext cx="0" cy="0"/>
          <a:chOff x="0" y="0"/>
          <a:chExt cx="0" cy="0"/>
        </a:xfrm>
      </p:grpSpPr>
      <p:sp>
        <p:nvSpPr>
          <p:cNvPr id="85" name="Google Shape;85;p6"/>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
          <p:cNvSpPr/>
          <p:nvPr/>
        </p:nvSpPr>
        <p:spPr>
          <a:xfrm>
            <a:off x="8334450" y="4139625"/>
            <a:ext cx="424800" cy="42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6"/>
          <p:cNvSpPr/>
          <p:nvPr/>
        </p:nvSpPr>
        <p:spPr>
          <a:xfrm>
            <a:off x="4308288" y="-1078650"/>
            <a:ext cx="2347200" cy="2347200"/>
          </a:xfrm>
          <a:prstGeom prst="donut">
            <a:avLst>
              <a:gd fmla="val 17100"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6"/>
          <p:cNvSpPr/>
          <p:nvPr/>
        </p:nvSpPr>
        <p:spPr>
          <a:xfrm>
            <a:off x="4047750" y="805125"/>
            <a:ext cx="1048500" cy="10485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6"/>
          <p:cNvSpPr txBox="1"/>
          <p:nvPr>
            <p:ph idx="1" type="body"/>
          </p:nvPr>
        </p:nvSpPr>
        <p:spPr>
          <a:xfrm>
            <a:off x="1880850" y="1920300"/>
            <a:ext cx="5382300" cy="2079600"/>
          </a:xfrm>
          <a:prstGeom prst="rect">
            <a:avLst/>
          </a:prstGeom>
          <a:noFill/>
          <a:ln>
            <a:noFill/>
          </a:ln>
        </p:spPr>
        <p:txBody>
          <a:bodyPr anchorCtr="0" anchor="t" bIns="91425" lIns="91425" spcFirstLastPara="1" rIns="91425" wrap="square" tIns="91425"/>
          <a:lstStyle>
            <a:lvl1pPr indent="-381000" lvl="0" marL="457200" algn="ctr">
              <a:lnSpc>
                <a:spcPct val="100000"/>
              </a:lnSpc>
              <a:spcBef>
                <a:spcPts val="600"/>
              </a:spcBef>
              <a:spcAft>
                <a:spcPts val="0"/>
              </a:spcAft>
              <a:buSzPts val="2400"/>
              <a:buChar char="◎"/>
              <a:defRPr/>
            </a:lvl1pPr>
            <a:lvl2pPr indent="-381000" lvl="1" marL="914400" algn="ctr">
              <a:lnSpc>
                <a:spcPct val="100000"/>
              </a:lnSpc>
              <a:spcBef>
                <a:spcPts val="0"/>
              </a:spcBef>
              <a:spcAft>
                <a:spcPts val="0"/>
              </a:spcAft>
              <a:buSzPts val="2400"/>
              <a:buChar char="◉"/>
              <a:defRPr/>
            </a:lvl2pPr>
            <a:lvl3pPr indent="-381000" lvl="2" marL="1371600" algn="ctr">
              <a:lnSpc>
                <a:spcPct val="100000"/>
              </a:lnSpc>
              <a:spcBef>
                <a:spcPts val="0"/>
              </a:spcBef>
              <a:spcAft>
                <a:spcPts val="0"/>
              </a:spcAft>
              <a:buSzPts val="2400"/>
              <a:buChar char="￮"/>
              <a:defRPr/>
            </a:lvl3pPr>
            <a:lvl4pPr indent="-381000" lvl="3" marL="1828800" algn="ctr">
              <a:lnSpc>
                <a:spcPct val="100000"/>
              </a:lnSpc>
              <a:spcBef>
                <a:spcPts val="0"/>
              </a:spcBef>
              <a:spcAft>
                <a:spcPts val="0"/>
              </a:spcAft>
              <a:buSzPts val="2400"/>
              <a:buChar char="●"/>
              <a:defRPr/>
            </a:lvl4pPr>
            <a:lvl5pPr indent="-381000" lvl="4" marL="2286000" algn="ctr">
              <a:lnSpc>
                <a:spcPct val="100000"/>
              </a:lnSpc>
              <a:spcBef>
                <a:spcPts val="0"/>
              </a:spcBef>
              <a:spcAft>
                <a:spcPts val="0"/>
              </a:spcAft>
              <a:buSzPts val="2400"/>
              <a:buChar char="○"/>
              <a:defRPr/>
            </a:lvl5pPr>
            <a:lvl6pPr indent="-381000" lvl="5" marL="2743200" algn="ctr">
              <a:lnSpc>
                <a:spcPct val="100000"/>
              </a:lnSpc>
              <a:spcBef>
                <a:spcPts val="0"/>
              </a:spcBef>
              <a:spcAft>
                <a:spcPts val="0"/>
              </a:spcAft>
              <a:buSzPts val="2400"/>
              <a:buChar char="■"/>
              <a:defRPr/>
            </a:lvl6pPr>
            <a:lvl7pPr indent="-381000" lvl="6" marL="3200400" algn="ctr">
              <a:lnSpc>
                <a:spcPct val="100000"/>
              </a:lnSpc>
              <a:spcBef>
                <a:spcPts val="0"/>
              </a:spcBef>
              <a:spcAft>
                <a:spcPts val="0"/>
              </a:spcAft>
              <a:buSzPts val="2400"/>
              <a:buChar char="●"/>
              <a:defRPr/>
            </a:lvl7pPr>
            <a:lvl8pPr indent="-381000" lvl="7" marL="3657600" algn="ctr">
              <a:lnSpc>
                <a:spcPct val="100000"/>
              </a:lnSpc>
              <a:spcBef>
                <a:spcPts val="0"/>
              </a:spcBef>
              <a:spcAft>
                <a:spcPts val="0"/>
              </a:spcAft>
              <a:buSzPts val="2400"/>
              <a:buChar char="○"/>
              <a:defRPr/>
            </a:lvl8pPr>
            <a:lvl9pPr indent="-381000" lvl="8" marL="4114800" algn="ctr">
              <a:lnSpc>
                <a:spcPct val="100000"/>
              </a:lnSpc>
              <a:spcBef>
                <a:spcPts val="0"/>
              </a:spcBef>
              <a:spcAft>
                <a:spcPts val="0"/>
              </a:spcAft>
              <a:buSzPts val="2400"/>
              <a:buChar char="■"/>
              <a:defRPr/>
            </a:lvl9pPr>
          </a:lstStyle>
          <a:p/>
        </p:txBody>
      </p:sp>
      <p:sp>
        <p:nvSpPr>
          <p:cNvPr id="90" name="Google Shape;90;p6"/>
          <p:cNvSpPr txBox="1"/>
          <p:nvPr/>
        </p:nvSpPr>
        <p:spPr>
          <a:xfrm>
            <a:off x="3593400" y="78136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 sz="9600" u="none" cap="none" strike="noStrike">
                <a:solidFill>
                  <a:srgbClr val="FFFFFF"/>
                </a:solidFill>
                <a:latin typeface="Nixie One"/>
                <a:ea typeface="Nixie One"/>
                <a:cs typeface="Nixie One"/>
                <a:sym typeface="Nixie One"/>
              </a:rPr>
              <a:t>“</a:t>
            </a:r>
            <a:endParaRPr b="0" i="0" sz="9600" u="none" cap="none" strike="noStrike">
              <a:solidFill>
                <a:srgbClr val="FFFFFF"/>
              </a:solidFill>
              <a:latin typeface="Nixie One"/>
              <a:ea typeface="Nixie One"/>
              <a:cs typeface="Nixie One"/>
              <a:sym typeface="Nixie One"/>
            </a:endParaRPr>
          </a:p>
        </p:txBody>
      </p:sp>
      <p:sp>
        <p:nvSpPr>
          <p:cNvPr id="91" name="Google Shape;91;p6"/>
          <p:cNvSpPr/>
          <p:nvPr/>
        </p:nvSpPr>
        <p:spPr>
          <a:xfrm>
            <a:off x="229225" y="2988350"/>
            <a:ext cx="802800" cy="8031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
          <p:cNvSpPr/>
          <p:nvPr/>
        </p:nvSpPr>
        <p:spPr>
          <a:xfrm>
            <a:off x="-442225" y="3999900"/>
            <a:ext cx="1695900" cy="1695900"/>
          </a:xfrm>
          <a:prstGeom prst="donut">
            <a:avLst>
              <a:gd fmla="val 10084"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1334025" y="-231725"/>
            <a:ext cx="1666800" cy="16668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
          <p:cNvSpPr/>
          <p:nvPr/>
        </p:nvSpPr>
        <p:spPr>
          <a:xfrm>
            <a:off x="550525" y="710300"/>
            <a:ext cx="481500" cy="481800"/>
          </a:xfrm>
          <a:prstGeom prst="donut">
            <a:avLst>
              <a:gd fmla="val 3727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p:nvPr/>
        </p:nvSpPr>
        <p:spPr>
          <a:xfrm>
            <a:off x="1032025" y="37914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
          <p:cNvSpPr/>
          <p:nvPr/>
        </p:nvSpPr>
        <p:spPr>
          <a:xfrm>
            <a:off x="1217050" y="1311325"/>
            <a:ext cx="304800" cy="304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p:nvPr/>
        </p:nvSpPr>
        <p:spPr>
          <a:xfrm>
            <a:off x="7744475" y="1473300"/>
            <a:ext cx="1048500" cy="1048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p:nvPr/>
        </p:nvSpPr>
        <p:spPr>
          <a:xfrm>
            <a:off x="8050675" y="2042175"/>
            <a:ext cx="1520100" cy="1520100"/>
          </a:xfrm>
          <a:prstGeom prst="donut">
            <a:avLst>
              <a:gd fmla="val 5022"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
          <p:cNvSpPr/>
          <p:nvPr/>
        </p:nvSpPr>
        <p:spPr>
          <a:xfrm>
            <a:off x="7969775" y="3713850"/>
            <a:ext cx="597900" cy="598200"/>
          </a:xfrm>
          <a:prstGeom prst="donut">
            <a:avLst>
              <a:gd fmla="val 43984"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
          <p:cNvSpPr/>
          <p:nvPr/>
        </p:nvSpPr>
        <p:spPr>
          <a:xfrm>
            <a:off x="8608775" y="1192100"/>
            <a:ext cx="184200" cy="1842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02" name="Shape 102"/>
        <p:cNvGrpSpPr/>
        <p:nvPr/>
      </p:nvGrpSpPr>
      <p:grpSpPr>
        <a:xfrm>
          <a:off x="0" y="0"/>
          <a:ext cx="0" cy="0"/>
          <a:chOff x="0" y="0"/>
          <a:chExt cx="0" cy="0"/>
        </a:xfrm>
      </p:grpSpPr>
      <p:sp>
        <p:nvSpPr>
          <p:cNvPr id="103" name="Google Shape;103;p7"/>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04" name="Google Shape;104;p7"/>
          <p:cNvSpPr txBox="1"/>
          <p:nvPr>
            <p:ph idx="1" type="body"/>
          </p:nvPr>
        </p:nvSpPr>
        <p:spPr>
          <a:xfrm>
            <a:off x="2935875" y="1550150"/>
            <a:ext cx="2560500" cy="3375900"/>
          </a:xfrm>
          <a:prstGeom prst="rect">
            <a:avLst/>
          </a:prstGeom>
          <a:noFill/>
          <a:ln>
            <a:noFill/>
          </a:ln>
        </p:spPr>
        <p:txBody>
          <a:bodyPr anchorCtr="0" anchor="t" bIns="91425" lIns="91425" spcFirstLastPara="1" rIns="91425" wrap="square" tIns="91425"/>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105" name="Google Shape;105;p7"/>
          <p:cNvSpPr txBox="1"/>
          <p:nvPr>
            <p:ph idx="2" type="body"/>
          </p:nvPr>
        </p:nvSpPr>
        <p:spPr>
          <a:xfrm>
            <a:off x="5650849" y="1550150"/>
            <a:ext cx="2560500" cy="3375900"/>
          </a:xfrm>
          <a:prstGeom prst="rect">
            <a:avLst/>
          </a:prstGeom>
          <a:noFill/>
          <a:ln>
            <a:noFill/>
          </a:ln>
        </p:spPr>
        <p:txBody>
          <a:bodyPr anchorCtr="0" anchor="t" bIns="91425" lIns="91425" spcFirstLastPara="1" rIns="91425" wrap="square" tIns="91425"/>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106" name="Google Shape;106;p7"/>
          <p:cNvSpPr/>
          <p:nvPr/>
        </p:nvSpPr>
        <p:spPr>
          <a:xfrm>
            <a:off x="-358950" y="2194400"/>
            <a:ext cx="2347200" cy="2347200"/>
          </a:xfrm>
          <a:prstGeom prst="donut">
            <a:avLst>
              <a:gd fmla="val 36789"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7"/>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7"/>
          <p:cNvSpPr/>
          <p:nvPr/>
        </p:nvSpPr>
        <p:spPr>
          <a:xfrm>
            <a:off x="198450" y="420475"/>
            <a:ext cx="657600" cy="657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7"/>
          <p:cNvSpPr/>
          <p:nvPr/>
        </p:nvSpPr>
        <p:spPr>
          <a:xfrm>
            <a:off x="1177051" y="657475"/>
            <a:ext cx="846900" cy="846900"/>
          </a:xfrm>
          <a:prstGeom prst="donut">
            <a:avLst>
              <a:gd fmla="val 22275"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7"/>
          <p:cNvSpPr/>
          <p:nvPr/>
        </p:nvSpPr>
        <p:spPr>
          <a:xfrm>
            <a:off x="887650" y="4142300"/>
            <a:ext cx="1207800" cy="12078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7"/>
          <p:cNvSpPr/>
          <p:nvPr/>
        </p:nvSpPr>
        <p:spPr>
          <a:xfrm>
            <a:off x="153675" y="4799600"/>
            <a:ext cx="550500" cy="550500"/>
          </a:xfrm>
          <a:prstGeom prst="donut">
            <a:avLst>
              <a:gd fmla="val 18606"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7"/>
          <p:cNvSpPr/>
          <p:nvPr/>
        </p:nvSpPr>
        <p:spPr>
          <a:xfrm>
            <a:off x="1172525" y="1696950"/>
            <a:ext cx="304800" cy="30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7"/>
          <p:cNvSpPr/>
          <p:nvPr/>
        </p:nvSpPr>
        <p:spPr>
          <a:xfrm>
            <a:off x="7844250" y="61927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7"/>
          <p:cNvSpPr/>
          <p:nvPr/>
        </p:nvSpPr>
        <p:spPr>
          <a:xfrm>
            <a:off x="7515500" y="-72500"/>
            <a:ext cx="397500" cy="3975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7"/>
          <p:cNvSpPr/>
          <p:nvPr/>
        </p:nvSpPr>
        <p:spPr>
          <a:xfrm>
            <a:off x="8651500" y="1030850"/>
            <a:ext cx="304800" cy="3048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7"/>
          <p:cNvSpPr/>
          <p:nvPr/>
        </p:nvSpPr>
        <p:spPr>
          <a:xfrm>
            <a:off x="8097900" y="167450"/>
            <a:ext cx="741600" cy="741600"/>
          </a:xfrm>
          <a:prstGeom prst="donut">
            <a:avLst>
              <a:gd fmla="val 8064"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7"/>
          <p:cNvSpPr/>
          <p:nvPr/>
        </p:nvSpPr>
        <p:spPr>
          <a:xfrm>
            <a:off x="8394750" y="15043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7"/>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7"/>
          <p:cNvSpPr/>
          <p:nvPr/>
        </p:nvSpPr>
        <p:spPr>
          <a:xfrm>
            <a:off x="305125" y="-214450"/>
            <a:ext cx="765300" cy="7653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7"/>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7"/>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8"/>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8"/>
          <p:cNvSpPr/>
          <p:nvPr/>
        </p:nvSpPr>
        <p:spPr>
          <a:xfrm>
            <a:off x="-164200" y="68617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8"/>
          <p:cNvSpPr/>
          <p:nvPr/>
        </p:nvSpPr>
        <p:spPr>
          <a:xfrm>
            <a:off x="8204500" y="3898800"/>
            <a:ext cx="447000" cy="447000"/>
          </a:xfrm>
          <a:prstGeom prst="donut">
            <a:avLst>
              <a:gd fmla="val 18608"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8"/>
          <p:cNvSpPr/>
          <p:nvPr/>
        </p:nvSpPr>
        <p:spPr>
          <a:xfrm>
            <a:off x="100425" y="-196925"/>
            <a:ext cx="741600" cy="741600"/>
          </a:xfrm>
          <a:prstGeom prst="donut">
            <a:avLst>
              <a:gd fmla="val 37879"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8"/>
          <p:cNvSpPr/>
          <p:nvPr/>
        </p:nvSpPr>
        <p:spPr>
          <a:xfrm>
            <a:off x="419100" y="6861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8"/>
          <p:cNvSpPr/>
          <p:nvPr/>
        </p:nvSpPr>
        <p:spPr>
          <a:xfrm>
            <a:off x="8333725" y="44825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8"/>
          <p:cNvSpPr/>
          <p:nvPr/>
        </p:nvSpPr>
        <p:spPr>
          <a:xfrm>
            <a:off x="741750" y="4449750"/>
            <a:ext cx="397500" cy="397500"/>
          </a:xfrm>
          <a:prstGeom prst="donut">
            <a:avLst>
              <a:gd fmla="val 875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8"/>
          <p:cNvSpPr/>
          <p:nvPr/>
        </p:nvSpPr>
        <p:spPr>
          <a:xfrm>
            <a:off x="8956300" y="4058696"/>
            <a:ext cx="287100" cy="2871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
          <p:cNvSpPr/>
          <p:nvPr/>
        </p:nvSpPr>
        <p:spPr>
          <a:xfrm>
            <a:off x="-164200" y="4277700"/>
            <a:ext cx="741600" cy="741600"/>
          </a:xfrm>
          <a:prstGeom prst="donut">
            <a:avLst>
              <a:gd fmla="val 39163"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
          <p:cNvSpPr/>
          <p:nvPr/>
        </p:nvSpPr>
        <p:spPr>
          <a:xfrm>
            <a:off x="8568725" y="4717500"/>
            <a:ext cx="508500" cy="5085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8"/>
          <p:cNvSpPr/>
          <p:nvPr/>
        </p:nvSpPr>
        <p:spPr>
          <a:xfrm>
            <a:off x="8077475" y="224125"/>
            <a:ext cx="304800" cy="3048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
          <p:cNvSpPr/>
          <p:nvPr/>
        </p:nvSpPr>
        <p:spPr>
          <a:xfrm>
            <a:off x="8553248" y="328373"/>
            <a:ext cx="585600" cy="5856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8"/>
          <p:cNvSpPr/>
          <p:nvPr/>
        </p:nvSpPr>
        <p:spPr>
          <a:xfrm>
            <a:off x="8876350" y="1187325"/>
            <a:ext cx="447000" cy="4470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8"/>
          <p:cNvSpPr/>
          <p:nvPr/>
        </p:nvSpPr>
        <p:spPr>
          <a:xfrm>
            <a:off x="8449000" y="224125"/>
            <a:ext cx="794400" cy="794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
          <p:cNvSpPr/>
          <p:nvPr/>
        </p:nvSpPr>
        <p:spPr>
          <a:xfrm>
            <a:off x="100425" y="3830625"/>
            <a:ext cx="304800" cy="30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8"/>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39" name="Shape 139"/>
        <p:cNvGrpSpPr/>
        <p:nvPr/>
      </p:nvGrpSpPr>
      <p:grpSpPr>
        <a:xfrm>
          <a:off x="0" y="0"/>
          <a:ext cx="0" cy="0"/>
          <a:chOff x="0" y="0"/>
          <a:chExt cx="0" cy="0"/>
        </a:xfrm>
      </p:grpSpPr>
      <p:sp>
        <p:nvSpPr>
          <p:cNvPr id="140" name="Google Shape;140;p9"/>
          <p:cNvSpPr/>
          <p:nvPr/>
        </p:nvSpPr>
        <p:spPr>
          <a:xfrm>
            <a:off x="1144200" y="2698575"/>
            <a:ext cx="893700" cy="8937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42" name="Google Shape;142;p9"/>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lstStyle>
            <a:lvl1pPr indent="-381000" lvl="0" marL="457200" algn="l">
              <a:lnSpc>
                <a:spcPct val="100000"/>
              </a:lnSpc>
              <a:spcBef>
                <a:spcPts val="600"/>
              </a:spcBef>
              <a:spcAft>
                <a:spcPts val="0"/>
              </a:spcAft>
              <a:buSzPts val="2400"/>
              <a:buChar char="◎"/>
              <a:defRPr sz="2400"/>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sz="2400"/>
            </a:lvl4pPr>
            <a:lvl5pPr indent="-381000" lvl="4" marL="2286000" algn="l">
              <a:lnSpc>
                <a:spcPct val="100000"/>
              </a:lnSpc>
              <a:spcBef>
                <a:spcPts val="0"/>
              </a:spcBef>
              <a:spcAft>
                <a:spcPts val="0"/>
              </a:spcAft>
              <a:buSzPts val="2400"/>
              <a:buChar char="○"/>
              <a:defRPr sz="2400"/>
            </a:lvl5pPr>
            <a:lvl6pPr indent="-381000" lvl="5" marL="2743200" algn="l">
              <a:lnSpc>
                <a:spcPct val="100000"/>
              </a:lnSpc>
              <a:spcBef>
                <a:spcPts val="0"/>
              </a:spcBef>
              <a:spcAft>
                <a:spcPts val="0"/>
              </a:spcAft>
              <a:buSzPts val="2400"/>
              <a:buChar char="■"/>
              <a:defRPr sz="2400"/>
            </a:lvl6pPr>
            <a:lvl7pPr indent="-381000" lvl="6" marL="3200400" algn="l">
              <a:lnSpc>
                <a:spcPct val="100000"/>
              </a:lnSpc>
              <a:spcBef>
                <a:spcPts val="0"/>
              </a:spcBef>
              <a:spcAft>
                <a:spcPts val="0"/>
              </a:spcAft>
              <a:buSzPts val="2400"/>
              <a:buChar char="●"/>
              <a:defRPr sz="2400"/>
            </a:lvl7pPr>
            <a:lvl8pPr indent="-381000" lvl="7" marL="3657600" algn="l">
              <a:lnSpc>
                <a:spcPct val="100000"/>
              </a:lnSpc>
              <a:spcBef>
                <a:spcPts val="0"/>
              </a:spcBef>
              <a:spcAft>
                <a:spcPts val="0"/>
              </a:spcAft>
              <a:buSzPts val="2400"/>
              <a:buChar char="○"/>
              <a:defRPr sz="2400"/>
            </a:lvl8pPr>
            <a:lvl9pPr indent="-381000" lvl="8" marL="4114800" algn="l">
              <a:lnSpc>
                <a:spcPct val="100000"/>
              </a:lnSpc>
              <a:spcBef>
                <a:spcPts val="0"/>
              </a:spcBef>
              <a:spcAft>
                <a:spcPts val="0"/>
              </a:spcAft>
              <a:buSzPts val="2400"/>
              <a:buChar char="■"/>
              <a:defRPr sz="2400"/>
            </a:lvl9pPr>
          </a:lstStyle>
          <a:p/>
        </p:txBody>
      </p:sp>
      <p:sp>
        <p:nvSpPr>
          <p:cNvPr id="143" name="Google Shape;143;p9"/>
          <p:cNvSpPr/>
          <p:nvPr/>
        </p:nvSpPr>
        <p:spPr>
          <a:xfrm>
            <a:off x="259925" y="-206300"/>
            <a:ext cx="2347200" cy="2347200"/>
          </a:xfrm>
          <a:prstGeom prst="donut">
            <a:avLst>
              <a:gd fmla="val 29778"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
          <p:cNvSpPr/>
          <p:nvPr/>
        </p:nvSpPr>
        <p:spPr>
          <a:xfrm>
            <a:off x="-152925" y="1360050"/>
            <a:ext cx="978600" cy="978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
          <p:cNvSpPr/>
          <p:nvPr/>
        </p:nvSpPr>
        <p:spPr>
          <a:xfrm>
            <a:off x="2339600" y="243625"/>
            <a:ext cx="657600" cy="6576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
          <p:cNvSpPr/>
          <p:nvPr/>
        </p:nvSpPr>
        <p:spPr>
          <a:xfrm>
            <a:off x="788725" y="2338650"/>
            <a:ext cx="811200" cy="811200"/>
          </a:xfrm>
          <a:prstGeom prst="donut">
            <a:avLst>
              <a:gd fmla="val 22275"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
          <p:cNvSpPr/>
          <p:nvPr/>
        </p:nvSpPr>
        <p:spPr>
          <a:xfrm>
            <a:off x="153675" y="4149950"/>
            <a:ext cx="1207800" cy="12078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
          <p:cNvSpPr/>
          <p:nvPr/>
        </p:nvSpPr>
        <p:spPr>
          <a:xfrm>
            <a:off x="1315800" y="3860975"/>
            <a:ext cx="550500" cy="5505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
          <p:cNvSpPr/>
          <p:nvPr/>
        </p:nvSpPr>
        <p:spPr>
          <a:xfrm>
            <a:off x="438575" y="2993025"/>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
          <p:cNvSpPr/>
          <p:nvPr/>
        </p:nvSpPr>
        <p:spPr>
          <a:xfrm>
            <a:off x="7744850" y="420475"/>
            <a:ext cx="550500" cy="5505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
          <p:cNvSpPr/>
          <p:nvPr/>
        </p:nvSpPr>
        <p:spPr>
          <a:xfrm>
            <a:off x="8839500" y="1019775"/>
            <a:ext cx="397500" cy="397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9"/>
          <p:cNvSpPr/>
          <p:nvPr/>
        </p:nvSpPr>
        <p:spPr>
          <a:xfrm>
            <a:off x="8295350" y="-321125"/>
            <a:ext cx="741600" cy="741600"/>
          </a:xfrm>
          <a:prstGeom prst="donut">
            <a:avLst>
              <a:gd fmla="val 31897"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9"/>
          <p:cNvSpPr/>
          <p:nvPr/>
        </p:nvSpPr>
        <p:spPr>
          <a:xfrm>
            <a:off x="8651500" y="161632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9"/>
          <p:cNvSpPr/>
          <p:nvPr/>
        </p:nvSpPr>
        <p:spPr>
          <a:xfrm>
            <a:off x="2179100" y="83125"/>
            <a:ext cx="978600" cy="9786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9"/>
          <p:cNvSpPr/>
          <p:nvPr/>
        </p:nvSpPr>
        <p:spPr>
          <a:xfrm>
            <a:off x="8062825" y="688875"/>
            <a:ext cx="449700" cy="449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9"/>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column + image">
  <p:cSld name="TITLE_AND_BODY_1">
    <p:spTree>
      <p:nvGrpSpPr>
        <p:cNvPr id="157" name="Shape 157"/>
        <p:cNvGrpSpPr/>
        <p:nvPr/>
      </p:nvGrpSpPr>
      <p:grpSpPr>
        <a:xfrm>
          <a:off x="0" y="0"/>
          <a:ext cx="0" cy="0"/>
          <a:chOff x="0" y="0"/>
          <a:chExt cx="0" cy="0"/>
        </a:xfrm>
      </p:grpSpPr>
      <p:sp>
        <p:nvSpPr>
          <p:cNvPr id="158" name="Google Shape;158;p10"/>
          <p:cNvSpPr txBox="1"/>
          <p:nvPr>
            <p:ph type="title"/>
          </p:nvPr>
        </p:nvSpPr>
        <p:spPr>
          <a:xfrm>
            <a:off x="4572000" y="909050"/>
            <a:ext cx="3639600" cy="6411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59" name="Google Shape;159;p10"/>
          <p:cNvSpPr txBox="1"/>
          <p:nvPr>
            <p:ph idx="1" type="body"/>
          </p:nvPr>
        </p:nvSpPr>
        <p:spPr>
          <a:xfrm>
            <a:off x="4572000" y="1525754"/>
            <a:ext cx="3639600" cy="2786100"/>
          </a:xfrm>
          <a:prstGeom prst="rect">
            <a:avLst/>
          </a:prstGeom>
          <a:noFill/>
          <a:ln>
            <a:noFill/>
          </a:ln>
        </p:spPr>
        <p:txBody>
          <a:bodyPr anchorCtr="0" anchor="t" bIns="91425" lIns="91425" spcFirstLastPara="1" rIns="91425" wrap="square" tIns="91425"/>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60" name="Google Shape;160;p10"/>
          <p:cNvSpPr/>
          <p:nvPr/>
        </p:nvSpPr>
        <p:spPr>
          <a:xfrm>
            <a:off x="580275" y="751950"/>
            <a:ext cx="3639600" cy="3639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0"/>
          <p:cNvSpPr/>
          <p:nvPr/>
        </p:nvSpPr>
        <p:spPr>
          <a:xfrm>
            <a:off x="-295650" y="-356450"/>
            <a:ext cx="1057800" cy="1057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0"/>
          <p:cNvSpPr/>
          <p:nvPr/>
        </p:nvSpPr>
        <p:spPr>
          <a:xfrm>
            <a:off x="2836600" y="179825"/>
            <a:ext cx="978600" cy="978600"/>
          </a:xfrm>
          <a:prstGeom prst="donut">
            <a:avLst>
              <a:gd fmla="val 39527"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0"/>
          <p:cNvSpPr/>
          <p:nvPr/>
        </p:nvSpPr>
        <p:spPr>
          <a:xfrm>
            <a:off x="465975" y="3692750"/>
            <a:ext cx="1019400" cy="10194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0"/>
          <p:cNvSpPr/>
          <p:nvPr/>
        </p:nvSpPr>
        <p:spPr>
          <a:xfrm>
            <a:off x="1485375" y="4559750"/>
            <a:ext cx="361500" cy="361500"/>
          </a:xfrm>
          <a:prstGeom prst="donut">
            <a:avLst>
              <a:gd fmla="val 29951"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0"/>
          <p:cNvSpPr/>
          <p:nvPr/>
        </p:nvSpPr>
        <p:spPr>
          <a:xfrm>
            <a:off x="2364800" y="346950"/>
            <a:ext cx="274200" cy="2739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0"/>
          <p:cNvSpPr/>
          <p:nvPr/>
        </p:nvSpPr>
        <p:spPr>
          <a:xfrm>
            <a:off x="-472600" y="-533400"/>
            <a:ext cx="1411800" cy="14118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0"/>
          <p:cNvSpPr/>
          <p:nvPr/>
        </p:nvSpPr>
        <p:spPr>
          <a:xfrm>
            <a:off x="2899000" y="242225"/>
            <a:ext cx="853800" cy="8538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0"/>
          <p:cNvSpPr/>
          <p:nvPr/>
        </p:nvSpPr>
        <p:spPr>
          <a:xfrm>
            <a:off x="1061150" y="142950"/>
            <a:ext cx="538500" cy="5382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0"/>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1pPr>
            <a:lvl2pPr lvl="1"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2pPr>
            <a:lvl3pPr lvl="2"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3pPr>
            <a:lvl4pPr lvl="3"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4pPr>
            <a:lvl5pPr lvl="4"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5pPr>
            <a:lvl6pPr lvl="5"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6pPr>
            <a:lvl7pPr lvl="6"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7pPr>
            <a:lvl8pPr lvl="7"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8pPr>
            <a:lvl9pPr lvl="8"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9pPr>
          </a:lstStyle>
          <a:p/>
        </p:txBody>
      </p:sp>
      <p:sp>
        <p:nvSpPr>
          <p:cNvPr id="7" name="Google Shape;7;p1"/>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60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1pPr>
            <a:lvl2pPr indent="-381000" lvl="1" marL="914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2pPr>
            <a:lvl3pPr indent="-381000" lvl="2" marL="1371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3pPr>
            <a:lvl4pPr indent="-381000" lvl="3" marL="1828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4pPr>
            <a:lvl5pPr indent="-381000" lvl="4" marL="22860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5pPr>
            <a:lvl6pPr indent="-381000" lvl="5" marL="27432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6pPr>
            <a:lvl7pPr indent="-381000" lvl="6" marL="3200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7pPr>
            <a:lvl8pPr indent="-381000" lvl="7" marL="3657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8pPr>
            <a:lvl9pPr indent="-381000" lvl="8" marL="4114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9pPr>
          </a:lstStyle>
          <a:p/>
        </p:txBody>
      </p:sp>
      <p:sp>
        <p:nvSpPr>
          <p:cNvPr id="8" name="Google Shape;8;p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nyctecenter.org/life-career-competencies-framework?start=0" TargetMode="External"/><Relationship Id="rId4" Type="http://schemas.openxmlformats.org/officeDocument/2006/relationships/hyperlink" Target="http://nyctecenter.org/life-career-competencies-framework?start=0" TargetMode="External"/><Relationship Id="rId5" Type="http://schemas.openxmlformats.org/officeDocument/2006/relationships/hyperlink" Target="http://www.azed.gov/ccr/wes/wes-standards/" TargetMode="External"/><Relationship Id="rId6" Type="http://schemas.openxmlformats.org/officeDocument/2006/relationships/hyperlink" Target="http://www.azed.gov/ccr/wes/wes-standards/" TargetMode="External"/><Relationship Id="rId7" Type="http://schemas.openxmlformats.org/officeDocument/2006/relationships/hyperlink" Target="https://www.nd.gov/cte/services/career-ready/" TargetMode="External"/><Relationship Id="rId8" Type="http://schemas.openxmlformats.org/officeDocument/2006/relationships/hyperlink" Target="https://www.nd.gov/cte/services/career-rea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cte.careertech.org/sites/default/files/10-18_WBL_EmployabilitySkillsChecklist.pdf" TargetMode="External"/><Relationship Id="rId4" Type="http://schemas.openxmlformats.org/officeDocument/2006/relationships/hyperlink" Target="http://nationalnetwork.org/wp-content/uploads/2015/01/Common_Employability_Skills-03-30-15.pdf" TargetMode="External"/><Relationship Id="rId5" Type="http://schemas.openxmlformats.org/officeDocument/2006/relationships/hyperlink" Target="http://careerlaunchsd.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naaweb.org/images/Team_Building_Games.pdf" TargetMode="External"/><Relationship Id="rId4" Type="http://schemas.openxmlformats.org/officeDocument/2006/relationships/hyperlink" Target="https://www.weareteachers.com/9-awesome-classroom-activities-that-teach-job-readiness-skills/" TargetMode="External"/><Relationship Id="rId5" Type="http://schemas.openxmlformats.org/officeDocument/2006/relationships/hyperlink" Target="https://www.aeseducation.com/blog/7-best-workplace-readiness-skills-lesso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mailto:tracy.kern@K12.sd.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Uo0KjdDJr1c"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Tiy2LONr050"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3"/>
          <p:cNvSpPr txBox="1"/>
          <p:nvPr>
            <p:ph type="ctrTitle"/>
          </p:nvPr>
        </p:nvSpPr>
        <p:spPr>
          <a:xfrm>
            <a:off x="1277849" y="773781"/>
            <a:ext cx="6820930" cy="1330628"/>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en" sz="6600">
                <a:solidFill>
                  <a:srgbClr val="F8BB00"/>
                </a:solidFill>
              </a:rPr>
              <a:t>S.O.S</a:t>
            </a:r>
            <a:br>
              <a:rPr b="1" lang="en">
                <a:solidFill>
                  <a:srgbClr val="F8BB00"/>
                </a:solidFill>
              </a:rPr>
            </a:br>
            <a:r>
              <a:rPr b="1" lang="en" sz="4000">
                <a:solidFill>
                  <a:srgbClr val="F8BB00"/>
                </a:solidFill>
              </a:rPr>
              <a:t>Saving Our (Soft) Skills</a:t>
            </a:r>
            <a:endParaRPr b="1" sz="4000">
              <a:solidFill>
                <a:srgbClr val="F8BB00"/>
              </a:solidFill>
            </a:endParaRPr>
          </a:p>
        </p:txBody>
      </p:sp>
      <p:sp>
        <p:nvSpPr>
          <p:cNvPr id="196" name="Google Shape;196;p13"/>
          <p:cNvSpPr txBox="1"/>
          <p:nvPr/>
        </p:nvSpPr>
        <p:spPr>
          <a:xfrm>
            <a:off x="1380596" y="2808048"/>
            <a:ext cx="6185100" cy="72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sng" cap="none" strike="noStrike">
                <a:solidFill>
                  <a:srgbClr val="FF0000"/>
                </a:solidFill>
                <a:latin typeface="Nixie One"/>
                <a:ea typeface="Nixie One"/>
                <a:cs typeface="Nixie One"/>
                <a:sym typeface="Nixie One"/>
              </a:rPr>
              <a:t>Presented by:</a:t>
            </a:r>
            <a:endParaRPr b="0" i="0" sz="1800" u="sng" cap="none" strike="noStrike">
              <a:solidFill>
                <a:srgbClr val="FF0000"/>
              </a:solidFill>
              <a:latin typeface="Nixie One"/>
              <a:ea typeface="Nixie One"/>
              <a:cs typeface="Nixie One"/>
              <a:sym typeface="Nixie One"/>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Nixie One"/>
                <a:ea typeface="Nixie One"/>
                <a:cs typeface="Nixie One"/>
                <a:sym typeface="Nixie One"/>
              </a:rPr>
              <a:t>Mrs. Tracy Kern </a:t>
            </a:r>
            <a:endParaRPr b="0" i="0" sz="1800" u="none" cap="none" strike="noStrike">
              <a:solidFill>
                <a:srgbClr val="FF0000"/>
              </a:solidFill>
              <a:latin typeface="Nixie One"/>
              <a:ea typeface="Nixie One"/>
              <a:cs typeface="Nixie One"/>
              <a:sym typeface="Nixie One"/>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Nixie One"/>
                <a:ea typeface="Nixie One"/>
                <a:cs typeface="Nixie One"/>
                <a:sym typeface="Nixie One"/>
              </a:rPr>
              <a:t>Harrisburg CTE and FACS Teacher</a:t>
            </a:r>
            <a:endParaRPr b="0" i="0" sz="1800" u="none" cap="none" strike="noStrike">
              <a:solidFill>
                <a:srgbClr val="FF0000"/>
              </a:solidFill>
              <a:latin typeface="Nixie One"/>
              <a:ea typeface="Nixie One"/>
              <a:cs typeface="Nixie One"/>
              <a:sym typeface="Nixie One"/>
            </a:endParaRPr>
          </a:p>
          <a:p>
            <a:pPr indent="0" lvl="0" marL="0" marR="0" rtl="0" algn="ctr">
              <a:lnSpc>
                <a:spcPct val="100000"/>
              </a:lnSpc>
              <a:spcBef>
                <a:spcPts val="0"/>
              </a:spcBef>
              <a:spcAft>
                <a:spcPts val="0"/>
              </a:spcAft>
              <a:buClr>
                <a:srgbClr val="000000"/>
              </a:buClr>
              <a:buSzPts val="1800"/>
              <a:buFont typeface="Arial"/>
              <a:buNone/>
            </a:pPr>
            <a:r>
              <a:t/>
            </a:r>
            <a:endParaRPr sz="1800">
              <a:solidFill>
                <a:srgbClr val="FF0000"/>
              </a:solidFill>
              <a:latin typeface="Nixie One"/>
              <a:ea typeface="Nixie One"/>
              <a:cs typeface="Nixie One"/>
              <a:sym typeface="Nixie One"/>
            </a:endParaRPr>
          </a:p>
          <a:p>
            <a:pPr indent="0" lvl="0" marL="0" marR="0" rtl="0" algn="ctr">
              <a:lnSpc>
                <a:spcPct val="100000"/>
              </a:lnSpc>
              <a:spcBef>
                <a:spcPts val="0"/>
              </a:spcBef>
              <a:spcAft>
                <a:spcPts val="0"/>
              </a:spcAft>
              <a:buClr>
                <a:srgbClr val="000000"/>
              </a:buClr>
              <a:buSzPts val="1800"/>
              <a:buFont typeface="Arial"/>
              <a:buNone/>
            </a:pPr>
            <a:r>
              <a:rPr lang="en" sz="1800">
                <a:solidFill>
                  <a:srgbClr val="FF0000"/>
                </a:solidFill>
                <a:latin typeface="Nixie One"/>
                <a:ea typeface="Nixie One"/>
                <a:cs typeface="Nixie One"/>
                <a:sym typeface="Nixie One"/>
              </a:rPr>
              <a:t>http://bit.ly/RegionVSoftSkills</a:t>
            </a:r>
            <a:endParaRPr sz="1800">
              <a:solidFill>
                <a:srgbClr val="FF0000"/>
              </a:solidFill>
              <a:latin typeface="Nixie One"/>
              <a:ea typeface="Nixie One"/>
              <a:cs typeface="Nixie One"/>
              <a:sym typeface="Nixie One"/>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Nixie One"/>
              <a:ea typeface="Nixie One"/>
              <a:cs typeface="Nixie One"/>
              <a:sym typeface="Nixie One"/>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Nixie One"/>
                <a:ea typeface="Nixie One"/>
                <a:cs typeface="Nixie One"/>
                <a:sym typeface="Nixie One"/>
              </a:rPr>
              <a:t> </a:t>
            </a:r>
            <a:endParaRPr b="0" i="0" sz="1800" u="none" cap="none" strike="noStrike">
              <a:solidFill>
                <a:srgbClr val="FF0000"/>
              </a:solidFill>
              <a:latin typeface="Nixie One"/>
              <a:ea typeface="Nixie One"/>
              <a:cs typeface="Nixie One"/>
              <a:sym typeface="Nixie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2"/>
          <p:cNvSpPr txBox="1"/>
          <p:nvPr>
            <p:ph type="ctrTitle"/>
          </p:nvPr>
        </p:nvSpPr>
        <p:spPr>
          <a:xfrm>
            <a:off x="1483800" y="1068575"/>
            <a:ext cx="6494400" cy="199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00ACC3"/>
                </a:solidFill>
              </a:rPr>
              <a:t>Soft Skills Activity</a:t>
            </a:r>
            <a:endParaRPr>
              <a:solidFill>
                <a:srgbClr val="00ACC3"/>
              </a:solidFill>
            </a:endParaRPr>
          </a:p>
        </p:txBody>
      </p:sp>
      <p:sp>
        <p:nvSpPr>
          <p:cNvPr id="263" name="Google Shape;263;p22"/>
          <p:cNvSpPr txBox="1"/>
          <p:nvPr>
            <p:ph idx="1" type="subTitle"/>
          </p:nvPr>
        </p:nvSpPr>
        <p:spPr>
          <a:xfrm>
            <a:off x="1773750" y="3449654"/>
            <a:ext cx="5596500" cy="78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 </a:t>
            </a:r>
            <a:endParaRPr/>
          </a:p>
        </p:txBody>
      </p:sp>
      <p:sp>
        <p:nvSpPr>
          <p:cNvPr id="264" name="Google Shape;264;p22"/>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3"/>
          <p:cNvSpPr txBox="1"/>
          <p:nvPr>
            <p:ph type="title"/>
          </p:nvPr>
        </p:nvSpPr>
        <p:spPr>
          <a:xfrm>
            <a:off x="513025" y="64400"/>
            <a:ext cx="9097500" cy="601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2400"/>
              <a:t>At the start of the school year, CTE students felt. . .</a:t>
            </a:r>
            <a:endParaRPr b="1" sz="2400"/>
          </a:p>
        </p:txBody>
      </p:sp>
      <p:sp>
        <p:nvSpPr>
          <p:cNvPr id="270" name="Google Shape;270;p23"/>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71" name="Google Shape;271;p23"/>
          <p:cNvPicPr preferRelativeResize="0"/>
          <p:nvPr/>
        </p:nvPicPr>
        <p:blipFill rotWithShape="1">
          <a:blip r:embed="rId3">
            <a:alphaModFix/>
          </a:blip>
          <a:srcRect b="0" l="0" r="0" t="0"/>
          <a:stretch/>
        </p:blipFill>
        <p:spPr>
          <a:xfrm>
            <a:off x="2407534" y="589830"/>
            <a:ext cx="4973087" cy="45536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24"/>
          <p:cNvSpPr txBox="1"/>
          <p:nvPr>
            <p:ph type="title"/>
          </p:nvPr>
        </p:nvSpPr>
        <p:spPr>
          <a:xfrm>
            <a:off x="180150" y="590575"/>
            <a:ext cx="8783700" cy="601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b="1" lang="en" sz="3000"/>
              <a:t>At the start of the school year, </a:t>
            </a:r>
            <a:endParaRPr b="1" sz="3000"/>
          </a:p>
          <a:p>
            <a:pPr indent="0" lvl="0" marL="0" rtl="0" algn="ctr">
              <a:lnSpc>
                <a:spcPct val="100000"/>
              </a:lnSpc>
              <a:spcBef>
                <a:spcPts val="0"/>
              </a:spcBef>
              <a:spcAft>
                <a:spcPts val="0"/>
              </a:spcAft>
              <a:buSzPts val="1800"/>
              <a:buNone/>
            </a:pPr>
            <a:r>
              <a:rPr b="1" lang="en" sz="3000"/>
              <a:t>CTE students felt. . .</a:t>
            </a:r>
            <a:endParaRPr b="1" sz="3000"/>
          </a:p>
        </p:txBody>
      </p:sp>
      <p:sp>
        <p:nvSpPr>
          <p:cNvPr id="277" name="Google Shape;277;p24"/>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78" name="Google Shape;278;p24"/>
          <p:cNvPicPr preferRelativeResize="0"/>
          <p:nvPr/>
        </p:nvPicPr>
        <p:blipFill rotWithShape="1">
          <a:blip r:embed="rId3">
            <a:alphaModFix/>
          </a:blip>
          <a:srcRect b="0" l="0" r="0" t="0"/>
          <a:stretch/>
        </p:blipFill>
        <p:spPr>
          <a:xfrm>
            <a:off x="2135045" y="1104730"/>
            <a:ext cx="6500580" cy="40387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5"/>
          <p:cNvSpPr txBox="1"/>
          <p:nvPr>
            <p:ph type="title"/>
          </p:nvPr>
        </p:nvSpPr>
        <p:spPr>
          <a:xfrm>
            <a:off x="180150" y="590575"/>
            <a:ext cx="8783700" cy="601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b="1" lang="en" sz="3000"/>
              <a:t>At the start of the school year, </a:t>
            </a:r>
            <a:endParaRPr b="1" sz="3000"/>
          </a:p>
          <a:p>
            <a:pPr indent="0" lvl="0" marL="0" rtl="0" algn="ctr">
              <a:lnSpc>
                <a:spcPct val="100000"/>
              </a:lnSpc>
              <a:spcBef>
                <a:spcPts val="0"/>
              </a:spcBef>
              <a:spcAft>
                <a:spcPts val="0"/>
              </a:spcAft>
              <a:buSzPts val="1800"/>
              <a:buNone/>
            </a:pPr>
            <a:r>
              <a:rPr b="1" lang="en" sz="3000"/>
              <a:t>CTE students felt. . .</a:t>
            </a:r>
            <a:endParaRPr b="1" sz="3000"/>
          </a:p>
        </p:txBody>
      </p:sp>
      <p:sp>
        <p:nvSpPr>
          <p:cNvPr id="284" name="Google Shape;284;p25"/>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85" name="Google Shape;285;p25"/>
          <p:cNvPicPr preferRelativeResize="0"/>
          <p:nvPr/>
        </p:nvPicPr>
        <p:blipFill rotWithShape="1">
          <a:blip r:embed="rId3">
            <a:alphaModFix/>
          </a:blip>
          <a:srcRect b="0" l="0" r="0" t="0"/>
          <a:stretch/>
        </p:blipFill>
        <p:spPr>
          <a:xfrm>
            <a:off x="2060294" y="1185442"/>
            <a:ext cx="7029609" cy="37916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6"/>
          <p:cNvSpPr txBox="1"/>
          <p:nvPr>
            <p:ph type="ctrTitle"/>
          </p:nvPr>
        </p:nvSpPr>
        <p:spPr>
          <a:xfrm>
            <a:off x="1483800" y="1068575"/>
            <a:ext cx="6494400" cy="199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00D1C6"/>
                </a:solidFill>
              </a:rPr>
              <a:t>Soft Skills Activity</a:t>
            </a:r>
            <a:endParaRPr>
              <a:solidFill>
                <a:srgbClr val="00D1C6"/>
              </a:solidFill>
            </a:endParaRPr>
          </a:p>
        </p:txBody>
      </p:sp>
      <p:sp>
        <p:nvSpPr>
          <p:cNvPr id="291" name="Google Shape;291;p26"/>
          <p:cNvSpPr txBox="1"/>
          <p:nvPr>
            <p:ph idx="1" type="subTitle"/>
          </p:nvPr>
        </p:nvSpPr>
        <p:spPr>
          <a:xfrm>
            <a:off x="1773750" y="3449654"/>
            <a:ext cx="5596500" cy="78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 </a:t>
            </a:r>
            <a:endParaRPr/>
          </a:p>
        </p:txBody>
      </p:sp>
      <p:sp>
        <p:nvSpPr>
          <p:cNvPr id="292" name="Google Shape;292;p26"/>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27"/>
          <p:cNvSpPr txBox="1"/>
          <p:nvPr>
            <p:ph idx="4294967295" type="ctrTitle"/>
          </p:nvPr>
        </p:nvSpPr>
        <p:spPr>
          <a:xfrm>
            <a:off x="1767450" y="-549819"/>
            <a:ext cx="80856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617A86"/>
              </a:buClr>
              <a:buSzPts val="1800"/>
              <a:buFont typeface="Nixie One"/>
              <a:buNone/>
            </a:pPr>
            <a:r>
              <a:rPr b="1" i="0" lang="en" sz="2400" u="none" cap="none" strike="noStrike">
                <a:solidFill>
                  <a:srgbClr val="617A86"/>
                </a:solidFill>
                <a:latin typeface="Nixie One"/>
                <a:ea typeface="Nixie One"/>
                <a:cs typeface="Nixie One"/>
                <a:sym typeface="Nixie One"/>
              </a:rPr>
              <a:t>Employers in Harrisburg Feel. . .</a:t>
            </a:r>
            <a:endParaRPr b="1" i="0" sz="2400" u="none" cap="none" strike="noStrike">
              <a:solidFill>
                <a:srgbClr val="617A86"/>
              </a:solidFill>
              <a:latin typeface="Nixie One"/>
              <a:ea typeface="Nixie One"/>
              <a:cs typeface="Nixie One"/>
              <a:sym typeface="Nixie One"/>
            </a:endParaRPr>
          </a:p>
        </p:txBody>
      </p:sp>
      <p:sp>
        <p:nvSpPr>
          <p:cNvPr id="298" name="Google Shape;298;p27"/>
          <p:cNvSpPr txBox="1"/>
          <p:nvPr>
            <p:ph idx="4294967295" type="subTitle"/>
          </p:nvPr>
        </p:nvSpPr>
        <p:spPr>
          <a:xfrm>
            <a:off x="1304925" y="3868755"/>
            <a:ext cx="65343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rgbClr val="A1BECC"/>
              </a:buClr>
              <a:buSzPts val="2400"/>
              <a:buFont typeface="Varela Round"/>
              <a:buNone/>
            </a:pPr>
            <a:r>
              <a:rPr b="0" i="0" lang="en" sz="2400" u="none" cap="none" strike="noStrike">
                <a:solidFill>
                  <a:srgbClr val="A1BECC"/>
                </a:solidFill>
                <a:latin typeface="Varela Round"/>
                <a:ea typeface="Varela Round"/>
                <a:cs typeface="Varela Round"/>
                <a:sym typeface="Varela Round"/>
              </a:rPr>
              <a:t> </a:t>
            </a:r>
            <a:endParaRPr b="0" i="0" sz="2400" u="none" cap="none" strike="noStrike">
              <a:solidFill>
                <a:srgbClr val="A1BECC"/>
              </a:solidFill>
              <a:latin typeface="Varela Round"/>
              <a:ea typeface="Varela Round"/>
              <a:cs typeface="Varela Round"/>
              <a:sym typeface="Varela Round"/>
            </a:endParaRPr>
          </a:p>
        </p:txBody>
      </p:sp>
      <p:sp>
        <p:nvSpPr>
          <p:cNvPr id="299" name="Google Shape;299;p27"/>
          <p:cNvSpPr/>
          <p:nvPr/>
        </p:nvSpPr>
        <p:spPr>
          <a:xfrm>
            <a:off x="3333750" y="1333500"/>
            <a:ext cx="2476500" cy="24765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7"/>
          <p:cNvSpPr/>
          <p:nvPr/>
        </p:nvSpPr>
        <p:spPr>
          <a:xfrm>
            <a:off x="2962275" y="1543050"/>
            <a:ext cx="704700" cy="7047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7"/>
          <p:cNvSpPr/>
          <p:nvPr/>
        </p:nvSpPr>
        <p:spPr>
          <a:xfrm>
            <a:off x="5295900" y="2897050"/>
            <a:ext cx="971700" cy="971700"/>
          </a:xfrm>
          <a:prstGeom prst="donut">
            <a:avLst>
              <a:gd fmla="val 12811"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7"/>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pic>
        <p:nvPicPr>
          <p:cNvPr id="303" name="Google Shape;303;p27"/>
          <p:cNvPicPr preferRelativeResize="0"/>
          <p:nvPr/>
        </p:nvPicPr>
        <p:blipFill rotWithShape="1">
          <a:blip r:embed="rId3">
            <a:alphaModFix/>
          </a:blip>
          <a:srcRect b="0" l="0" r="0" t="0"/>
          <a:stretch/>
        </p:blipFill>
        <p:spPr>
          <a:xfrm>
            <a:off x="2025569" y="630478"/>
            <a:ext cx="4975729" cy="45331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28"/>
          <p:cNvSpPr txBox="1"/>
          <p:nvPr>
            <p:ph idx="4294967295" type="ctrTitle"/>
          </p:nvPr>
        </p:nvSpPr>
        <p:spPr>
          <a:xfrm>
            <a:off x="1390825" y="114950"/>
            <a:ext cx="65343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17A86"/>
              </a:buClr>
              <a:buSzPts val="1800"/>
              <a:buFont typeface="Nixie One"/>
              <a:buNone/>
            </a:pPr>
            <a:r>
              <a:t/>
            </a:r>
            <a:endParaRPr b="0" i="0" sz="6000" u="none" cap="none" strike="noStrike">
              <a:solidFill>
                <a:srgbClr val="617A86"/>
              </a:solidFill>
              <a:latin typeface="Nixie One"/>
              <a:ea typeface="Nixie One"/>
              <a:cs typeface="Nixie One"/>
              <a:sym typeface="Nixie One"/>
            </a:endParaRPr>
          </a:p>
          <a:p>
            <a:pPr indent="0" lvl="0" marL="0" marR="0" rtl="0" algn="ctr">
              <a:lnSpc>
                <a:spcPct val="100000"/>
              </a:lnSpc>
              <a:spcBef>
                <a:spcPts val="0"/>
              </a:spcBef>
              <a:spcAft>
                <a:spcPts val="0"/>
              </a:spcAft>
              <a:buClr>
                <a:srgbClr val="617A86"/>
              </a:buClr>
              <a:buSzPts val="1800"/>
              <a:buFont typeface="Nixie One"/>
              <a:buNone/>
            </a:pPr>
            <a:r>
              <a:rPr b="1" i="0" lang="en" sz="4000" u="none" cap="none" strike="noStrike">
                <a:solidFill>
                  <a:srgbClr val="617A86"/>
                </a:solidFill>
                <a:latin typeface="Nixie One"/>
                <a:ea typeface="Nixie One"/>
                <a:cs typeface="Nixie One"/>
                <a:sym typeface="Nixie One"/>
              </a:rPr>
              <a:t>Employers in </a:t>
            </a:r>
            <a:endParaRPr b="1" i="0" sz="4000" u="none" cap="none" strike="noStrike">
              <a:solidFill>
                <a:srgbClr val="617A86"/>
              </a:solidFill>
              <a:latin typeface="Nixie One"/>
              <a:ea typeface="Nixie One"/>
              <a:cs typeface="Nixie One"/>
              <a:sym typeface="Nixie One"/>
            </a:endParaRPr>
          </a:p>
          <a:p>
            <a:pPr indent="0" lvl="0" marL="0" marR="0" rtl="0" algn="ctr">
              <a:lnSpc>
                <a:spcPct val="100000"/>
              </a:lnSpc>
              <a:spcBef>
                <a:spcPts val="0"/>
              </a:spcBef>
              <a:spcAft>
                <a:spcPts val="0"/>
              </a:spcAft>
              <a:buClr>
                <a:srgbClr val="617A86"/>
              </a:buClr>
              <a:buSzPts val="1800"/>
              <a:buFont typeface="Nixie One"/>
              <a:buNone/>
            </a:pPr>
            <a:r>
              <a:rPr b="1" i="0" lang="en" sz="4000" u="none" cap="none" strike="noStrike">
                <a:solidFill>
                  <a:srgbClr val="617A86"/>
                </a:solidFill>
                <a:latin typeface="Nixie One"/>
                <a:ea typeface="Nixie One"/>
                <a:cs typeface="Nixie One"/>
                <a:sym typeface="Nixie One"/>
              </a:rPr>
              <a:t>Harrisburg Feel. . .</a:t>
            </a:r>
            <a:endParaRPr b="1" i="0" sz="4000" u="none" cap="none" strike="noStrike">
              <a:solidFill>
                <a:srgbClr val="617A86"/>
              </a:solidFill>
              <a:latin typeface="Nixie One"/>
              <a:ea typeface="Nixie One"/>
              <a:cs typeface="Nixie One"/>
              <a:sym typeface="Nixie One"/>
            </a:endParaRPr>
          </a:p>
        </p:txBody>
      </p:sp>
      <p:sp>
        <p:nvSpPr>
          <p:cNvPr id="309" name="Google Shape;309;p28"/>
          <p:cNvSpPr txBox="1"/>
          <p:nvPr>
            <p:ph idx="4294967295" type="subTitle"/>
          </p:nvPr>
        </p:nvSpPr>
        <p:spPr>
          <a:xfrm>
            <a:off x="1304925" y="3868755"/>
            <a:ext cx="65343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rgbClr val="A1BECC"/>
              </a:buClr>
              <a:buSzPts val="2400"/>
              <a:buFont typeface="Varela Round"/>
              <a:buNone/>
            </a:pPr>
            <a:r>
              <a:rPr b="0" i="0" lang="en" sz="2400" u="none" cap="none" strike="noStrike">
                <a:solidFill>
                  <a:srgbClr val="A1BECC"/>
                </a:solidFill>
                <a:latin typeface="Varela Round"/>
                <a:ea typeface="Varela Round"/>
                <a:cs typeface="Varela Round"/>
                <a:sym typeface="Varela Round"/>
              </a:rPr>
              <a:t> </a:t>
            </a:r>
            <a:endParaRPr b="0" i="0" sz="2400" u="none" cap="none" strike="noStrike">
              <a:solidFill>
                <a:srgbClr val="A1BECC"/>
              </a:solidFill>
              <a:latin typeface="Varela Round"/>
              <a:ea typeface="Varela Round"/>
              <a:cs typeface="Varela Round"/>
              <a:sym typeface="Varela Round"/>
            </a:endParaRPr>
          </a:p>
        </p:txBody>
      </p:sp>
      <p:sp>
        <p:nvSpPr>
          <p:cNvPr id="310" name="Google Shape;310;p28"/>
          <p:cNvSpPr/>
          <p:nvPr/>
        </p:nvSpPr>
        <p:spPr>
          <a:xfrm>
            <a:off x="3333750" y="1333500"/>
            <a:ext cx="2476500" cy="24765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8"/>
          <p:cNvSpPr/>
          <p:nvPr/>
        </p:nvSpPr>
        <p:spPr>
          <a:xfrm>
            <a:off x="2962275" y="1543050"/>
            <a:ext cx="704700" cy="7047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8"/>
          <p:cNvSpPr/>
          <p:nvPr/>
        </p:nvSpPr>
        <p:spPr>
          <a:xfrm>
            <a:off x="5295900" y="2897050"/>
            <a:ext cx="971700" cy="971700"/>
          </a:xfrm>
          <a:prstGeom prst="donut">
            <a:avLst>
              <a:gd fmla="val 12811"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8"/>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pic>
        <p:nvPicPr>
          <p:cNvPr id="314" name="Google Shape;314;p28"/>
          <p:cNvPicPr preferRelativeResize="0"/>
          <p:nvPr/>
        </p:nvPicPr>
        <p:blipFill rotWithShape="1">
          <a:blip r:embed="rId3">
            <a:alphaModFix/>
          </a:blip>
          <a:srcRect b="0" l="0" r="0" t="0"/>
          <a:stretch/>
        </p:blipFill>
        <p:spPr>
          <a:xfrm>
            <a:off x="1212711" y="1333500"/>
            <a:ext cx="6310539" cy="3494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29"/>
          <p:cNvSpPr txBox="1"/>
          <p:nvPr>
            <p:ph idx="4294967295" type="ctrTitle"/>
          </p:nvPr>
        </p:nvSpPr>
        <p:spPr>
          <a:xfrm>
            <a:off x="1390825" y="114950"/>
            <a:ext cx="65343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17A86"/>
              </a:buClr>
              <a:buSzPts val="1800"/>
              <a:buFont typeface="Nixie One"/>
              <a:buNone/>
            </a:pPr>
            <a:r>
              <a:t/>
            </a:r>
            <a:endParaRPr b="0" i="0" sz="6000" u="none" cap="none" strike="noStrike">
              <a:solidFill>
                <a:srgbClr val="617A86"/>
              </a:solidFill>
              <a:latin typeface="Nixie One"/>
              <a:ea typeface="Nixie One"/>
              <a:cs typeface="Nixie One"/>
              <a:sym typeface="Nixie One"/>
            </a:endParaRPr>
          </a:p>
          <a:p>
            <a:pPr indent="0" lvl="0" marL="0" marR="0" rtl="0" algn="ctr">
              <a:lnSpc>
                <a:spcPct val="100000"/>
              </a:lnSpc>
              <a:spcBef>
                <a:spcPts val="0"/>
              </a:spcBef>
              <a:spcAft>
                <a:spcPts val="0"/>
              </a:spcAft>
              <a:buClr>
                <a:srgbClr val="617A86"/>
              </a:buClr>
              <a:buSzPts val="1800"/>
              <a:buFont typeface="Nixie One"/>
              <a:buNone/>
            </a:pPr>
            <a:r>
              <a:rPr b="1" i="0" lang="en" sz="4000" u="none" cap="none" strike="noStrike">
                <a:solidFill>
                  <a:srgbClr val="617A86"/>
                </a:solidFill>
                <a:latin typeface="Nixie One"/>
                <a:ea typeface="Nixie One"/>
                <a:cs typeface="Nixie One"/>
                <a:sym typeface="Nixie One"/>
              </a:rPr>
              <a:t>Employers in </a:t>
            </a:r>
            <a:endParaRPr b="1" i="0" sz="4000" u="none" cap="none" strike="noStrike">
              <a:solidFill>
                <a:srgbClr val="617A86"/>
              </a:solidFill>
              <a:latin typeface="Nixie One"/>
              <a:ea typeface="Nixie One"/>
              <a:cs typeface="Nixie One"/>
              <a:sym typeface="Nixie One"/>
            </a:endParaRPr>
          </a:p>
          <a:p>
            <a:pPr indent="0" lvl="0" marL="0" marR="0" rtl="0" algn="ctr">
              <a:lnSpc>
                <a:spcPct val="100000"/>
              </a:lnSpc>
              <a:spcBef>
                <a:spcPts val="0"/>
              </a:spcBef>
              <a:spcAft>
                <a:spcPts val="0"/>
              </a:spcAft>
              <a:buClr>
                <a:srgbClr val="617A86"/>
              </a:buClr>
              <a:buSzPts val="1800"/>
              <a:buFont typeface="Nixie One"/>
              <a:buNone/>
            </a:pPr>
            <a:r>
              <a:rPr b="1" i="0" lang="en" sz="4000" u="none" cap="none" strike="noStrike">
                <a:solidFill>
                  <a:srgbClr val="617A86"/>
                </a:solidFill>
                <a:latin typeface="Nixie One"/>
                <a:ea typeface="Nixie One"/>
                <a:cs typeface="Nixie One"/>
                <a:sym typeface="Nixie One"/>
              </a:rPr>
              <a:t>Harrisburg Feel. . .</a:t>
            </a:r>
            <a:endParaRPr b="1" i="0" sz="4000" u="none" cap="none" strike="noStrike">
              <a:solidFill>
                <a:srgbClr val="617A86"/>
              </a:solidFill>
              <a:latin typeface="Nixie One"/>
              <a:ea typeface="Nixie One"/>
              <a:cs typeface="Nixie One"/>
              <a:sym typeface="Nixie One"/>
            </a:endParaRPr>
          </a:p>
        </p:txBody>
      </p:sp>
      <p:sp>
        <p:nvSpPr>
          <p:cNvPr id="320" name="Google Shape;320;p29"/>
          <p:cNvSpPr txBox="1"/>
          <p:nvPr>
            <p:ph idx="4294967295" type="subTitle"/>
          </p:nvPr>
        </p:nvSpPr>
        <p:spPr>
          <a:xfrm>
            <a:off x="1304925" y="3868755"/>
            <a:ext cx="65343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rgbClr val="A1BECC"/>
              </a:buClr>
              <a:buSzPts val="2400"/>
              <a:buFont typeface="Varela Round"/>
              <a:buNone/>
            </a:pPr>
            <a:r>
              <a:rPr b="0" i="0" lang="en" sz="2400" u="none" cap="none" strike="noStrike">
                <a:solidFill>
                  <a:srgbClr val="A1BECC"/>
                </a:solidFill>
                <a:latin typeface="Varela Round"/>
                <a:ea typeface="Varela Round"/>
                <a:cs typeface="Varela Round"/>
                <a:sym typeface="Varela Round"/>
              </a:rPr>
              <a:t> </a:t>
            </a:r>
            <a:endParaRPr b="0" i="0" sz="2400" u="none" cap="none" strike="noStrike">
              <a:solidFill>
                <a:srgbClr val="A1BECC"/>
              </a:solidFill>
              <a:latin typeface="Varela Round"/>
              <a:ea typeface="Varela Round"/>
              <a:cs typeface="Varela Round"/>
              <a:sym typeface="Varela Round"/>
            </a:endParaRPr>
          </a:p>
        </p:txBody>
      </p:sp>
      <p:sp>
        <p:nvSpPr>
          <p:cNvPr id="321" name="Google Shape;321;p29"/>
          <p:cNvSpPr/>
          <p:nvPr/>
        </p:nvSpPr>
        <p:spPr>
          <a:xfrm>
            <a:off x="3333750" y="1333500"/>
            <a:ext cx="2476500" cy="24765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9"/>
          <p:cNvSpPr/>
          <p:nvPr/>
        </p:nvSpPr>
        <p:spPr>
          <a:xfrm>
            <a:off x="2962275" y="1543050"/>
            <a:ext cx="704700" cy="7047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9"/>
          <p:cNvSpPr/>
          <p:nvPr/>
        </p:nvSpPr>
        <p:spPr>
          <a:xfrm>
            <a:off x="5295900" y="2897050"/>
            <a:ext cx="971700" cy="971700"/>
          </a:xfrm>
          <a:prstGeom prst="donut">
            <a:avLst>
              <a:gd fmla="val 12811"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9"/>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pic>
        <p:nvPicPr>
          <p:cNvPr id="325" name="Google Shape;325;p29"/>
          <p:cNvPicPr preferRelativeResize="0"/>
          <p:nvPr/>
        </p:nvPicPr>
        <p:blipFill rotWithShape="1">
          <a:blip r:embed="rId3">
            <a:alphaModFix/>
          </a:blip>
          <a:srcRect b="0" l="0" r="0" t="0"/>
          <a:stretch/>
        </p:blipFill>
        <p:spPr>
          <a:xfrm>
            <a:off x="1390826" y="1190902"/>
            <a:ext cx="6919798" cy="37752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0"/>
          <p:cNvSpPr txBox="1"/>
          <p:nvPr>
            <p:ph idx="4294967295" type="ctrTitle"/>
          </p:nvPr>
        </p:nvSpPr>
        <p:spPr>
          <a:xfrm>
            <a:off x="685800" y="2891717"/>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17A86"/>
              </a:buClr>
              <a:buSzPts val="1800"/>
              <a:buFont typeface="Nixie One"/>
              <a:buNone/>
            </a:pPr>
            <a:r>
              <a:t/>
            </a:r>
            <a:endParaRPr b="1" i="0" sz="4800" u="none" cap="none" strike="noStrike">
              <a:solidFill>
                <a:srgbClr val="617A86"/>
              </a:solidFill>
              <a:latin typeface="Nixie One"/>
              <a:ea typeface="Nixie One"/>
              <a:cs typeface="Nixie One"/>
              <a:sym typeface="Nixie One"/>
            </a:endParaRPr>
          </a:p>
          <a:p>
            <a:pPr indent="0" lvl="0" marL="0" marR="0" rtl="0" algn="ctr">
              <a:lnSpc>
                <a:spcPct val="100000"/>
              </a:lnSpc>
              <a:spcBef>
                <a:spcPts val="0"/>
              </a:spcBef>
              <a:spcAft>
                <a:spcPts val="0"/>
              </a:spcAft>
              <a:buClr>
                <a:srgbClr val="617A86"/>
              </a:buClr>
              <a:buSzPts val="1800"/>
              <a:buFont typeface="Nixie One"/>
              <a:buNone/>
            </a:pPr>
            <a:r>
              <a:t/>
            </a:r>
            <a:endParaRPr b="1" i="0" sz="4800" u="none" cap="none" strike="noStrike">
              <a:solidFill>
                <a:srgbClr val="617A86"/>
              </a:solidFill>
              <a:latin typeface="Nixie One"/>
              <a:ea typeface="Nixie One"/>
              <a:cs typeface="Nixie One"/>
              <a:sym typeface="Nixie One"/>
            </a:endParaRPr>
          </a:p>
          <a:p>
            <a:pPr indent="0" lvl="0" marL="0" marR="0" rtl="0" algn="ctr">
              <a:lnSpc>
                <a:spcPct val="100000"/>
              </a:lnSpc>
              <a:spcBef>
                <a:spcPts val="0"/>
              </a:spcBef>
              <a:spcAft>
                <a:spcPts val="0"/>
              </a:spcAft>
              <a:buClr>
                <a:srgbClr val="617A86"/>
              </a:buClr>
              <a:buSzPts val="1800"/>
              <a:buFont typeface="Nixie One"/>
              <a:buNone/>
            </a:pPr>
            <a:r>
              <a:rPr b="1" i="0" lang="en" sz="4800" u="none" cap="none" strike="noStrike">
                <a:solidFill>
                  <a:srgbClr val="FF0000"/>
                </a:solidFill>
                <a:latin typeface="Nixie One"/>
                <a:ea typeface="Nixie One"/>
                <a:cs typeface="Nixie One"/>
                <a:sym typeface="Nixie One"/>
              </a:rPr>
              <a:t>As a classroom teacher, what can I do to help strengthen soft skills in my students?</a:t>
            </a:r>
            <a:endParaRPr b="1" i="0" sz="4800" u="none" cap="none" strike="noStrike">
              <a:solidFill>
                <a:srgbClr val="FF0000"/>
              </a:solidFill>
              <a:latin typeface="Nixie One"/>
              <a:ea typeface="Nixie One"/>
              <a:cs typeface="Nixie One"/>
              <a:sym typeface="Nixie One"/>
            </a:endParaRPr>
          </a:p>
        </p:txBody>
      </p:sp>
      <p:sp>
        <p:nvSpPr>
          <p:cNvPr id="331" name="Google Shape;331;p30"/>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1"/>
          <p:cNvSpPr txBox="1"/>
          <p:nvPr>
            <p:ph type="title"/>
          </p:nvPr>
        </p:nvSpPr>
        <p:spPr>
          <a:xfrm>
            <a:off x="817500" y="436575"/>
            <a:ext cx="7509000" cy="669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sz="3600">
                <a:solidFill>
                  <a:srgbClr val="00ACC3"/>
                </a:solidFill>
              </a:rPr>
              <a:t>How Can I Reinforce Soft Skills?</a:t>
            </a:r>
            <a:endParaRPr sz="3600">
              <a:solidFill>
                <a:srgbClr val="00ACC3"/>
              </a:solidFill>
            </a:endParaRPr>
          </a:p>
        </p:txBody>
      </p:sp>
      <p:sp>
        <p:nvSpPr>
          <p:cNvPr id="337" name="Google Shape;337;p3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338" name="Google Shape;338;p31"/>
          <p:cNvGraphicFramePr/>
          <p:nvPr/>
        </p:nvGraphicFramePr>
        <p:xfrm>
          <a:off x="952500" y="1390950"/>
          <a:ext cx="3000000" cy="3000000"/>
        </p:xfrm>
        <a:graphic>
          <a:graphicData uri="http://schemas.openxmlformats.org/drawingml/2006/table">
            <a:tbl>
              <a:tblPr>
                <a:noFill/>
                <a:tableStyleId>{D358C54E-3EAF-4E46-A7C5-10BA2B8D6A2F}</a:tableStyleId>
              </a:tblPr>
              <a:tblGrid>
                <a:gridCol w="2413000"/>
                <a:gridCol w="2413000"/>
                <a:gridCol w="2413000"/>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Nixie One"/>
                          <a:ea typeface="Nixie One"/>
                          <a:cs typeface="Nixie One"/>
                          <a:sym typeface="Nixie One"/>
                        </a:rPr>
                        <a:t> Demonstrate and Model</a:t>
                      </a:r>
                      <a:endParaRPr sz="14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Nixie One"/>
                          <a:ea typeface="Nixie One"/>
                          <a:cs typeface="Nixie One"/>
                          <a:sym typeface="Nixie One"/>
                        </a:rPr>
                        <a:t> Provide opportunities for practice.</a:t>
                      </a:r>
                      <a:endParaRPr sz="14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Nixie One"/>
                          <a:ea typeface="Nixie One"/>
                          <a:cs typeface="Nixie One"/>
                          <a:sym typeface="Nixie One"/>
                        </a:rPr>
                        <a:t> Use teachable movements.</a:t>
                      </a:r>
                      <a:endParaRPr sz="1400" u="none" cap="none" strike="noStrike">
                        <a:latin typeface="Nixie One"/>
                        <a:ea typeface="Nixie One"/>
                        <a:cs typeface="Nixie One"/>
                        <a:sym typeface="Nixie One"/>
                      </a:endParaRPr>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Nixie One"/>
                          <a:ea typeface="Nixie One"/>
                          <a:cs typeface="Nixie One"/>
                          <a:sym typeface="Nixie One"/>
                        </a:rPr>
                        <a:t>Teachers must model skills.</a:t>
                      </a:r>
                      <a:endParaRPr sz="14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Nixie One"/>
                          <a:ea typeface="Nixie One"/>
                          <a:cs typeface="Nixie One"/>
                          <a:sym typeface="Nixie One"/>
                        </a:rPr>
                        <a:t> High expectations</a:t>
                      </a:r>
                      <a:endParaRPr sz="14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highlight>
                            <a:srgbClr val="FFFFFF"/>
                          </a:highlight>
                          <a:latin typeface="Nixie One"/>
                          <a:ea typeface="Nixie One"/>
                          <a:cs typeface="Nixie One"/>
                          <a:sym typeface="Nixie One"/>
                        </a:rPr>
                        <a:t>“School is your job, the classroom is your workplace, I am your supervisor"</a:t>
                      </a:r>
                      <a:endParaRPr sz="1400" u="none" cap="none" strike="noStrike">
                        <a:latin typeface="Nixie One"/>
                        <a:ea typeface="Nixie One"/>
                        <a:cs typeface="Nixie One"/>
                        <a:sym typeface="Nixie One"/>
                      </a:endParaRPr>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Nixie One"/>
                          <a:ea typeface="Nixie One"/>
                          <a:cs typeface="Nixie One"/>
                          <a:sym typeface="Nixie One"/>
                        </a:rPr>
                        <a:t> </a:t>
                      </a:r>
                      <a:r>
                        <a:rPr lang="en" sz="1400" u="none" cap="none" strike="noStrike">
                          <a:highlight>
                            <a:srgbClr val="FFFFFF"/>
                          </a:highlight>
                          <a:latin typeface="Nixie One"/>
                          <a:ea typeface="Nixie One"/>
                          <a:cs typeface="Nixie One"/>
                          <a:sym typeface="Nixie One"/>
                        </a:rPr>
                        <a:t>Explain the consequences of poor soft skills</a:t>
                      </a:r>
                      <a:endParaRPr sz="14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highlight>
                            <a:srgbClr val="FFFFFF"/>
                          </a:highlight>
                          <a:latin typeface="Nixie One"/>
                          <a:ea typeface="Nixie One"/>
                          <a:cs typeface="Nixie One"/>
                          <a:sym typeface="Nixie One"/>
                        </a:rPr>
                        <a:t>Student address teacher as "Hey Girl".  Teacher discusses appropriateness of greetings with student.</a:t>
                      </a:r>
                      <a:endParaRPr sz="14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Nixie One"/>
                          <a:ea typeface="Nixie One"/>
                          <a:cs typeface="Nixie One"/>
                          <a:sym typeface="Nixie One"/>
                        </a:rPr>
                        <a:t> </a:t>
                      </a:r>
                      <a:r>
                        <a:rPr lang="en" sz="1400" u="none" cap="none" strike="noStrike">
                          <a:highlight>
                            <a:srgbClr val="FFFFFF"/>
                          </a:highlight>
                          <a:latin typeface="Nixie One"/>
                          <a:ea typeface="Nixie One"/>
                          <a:cs typeface="Nixie One"/>
                          <a:sym typeface="Nixie One"/>
                        </a:rPr>
                        <a:t>You notice that late work is being handed in late from the same student.  You question the student on their late work and what would happen in the world of work.</a:t>
                      </a:r>
                      <a:endParaRPr sz="1400" u="none" cap="none" strike="noStrike">
                        <a:latin typeface="Nixie One"/>
                        <a:ea typeface="Nixie One"/>
                        <a:cs typeface="Nixie One"/>
                        <a:sym typeface="Nixie One"/>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14"/>
          <p:cNvSpPr txBox="1"/>
          <p:nvPr>
            <p:ph type="title"/>
          </p:nvPr>
        </p:nvSpPr>
        <p:spPr>
          <a:xfrm>
            <a:off x="2053998" y="77924"/>
            <a:ext cx="5875948" cy="101860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6600">
                <a:solidFill>
                  <a:srgbClr val="F8BB00"/>
                </a:solidFill>
              </a:rPr>
              <a:t>About Me</a:t>
            </a:r>
            <a:endParaRPr sz="6600"/>
          </a:p>
        </p:txBody>
      </p:sp>
      <p:sp>
        <p:nvSpPr>
          <p:cNvPr id="202" name="Google Shape;202;p14"/>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03" name="Google Shape;203;p14"/>
          <p:cNvPicPr preferRelativeResize="0"/>
          <p:nvPr/>
        </p:nvPicPr>
        <p:blipFill rotWithShape="1">
          <a:blip r:embed="rId3">
            <a:alphaModFix/>
          </a:blip>
          <a:srcRect b="0" l="0" r="0" t="0"/>
          <a:stretch/>
        </p:blipFill>
        <p:spPr>
          <a:xfrm>
            <a:off x="530534" y="1320508"/>
            <a:ext cx="2336509" cy="2931414"/>
          </a:xfrm>
          <a:prstGeom prst="rect">
            <a:avLst/>
          </a:prstGeom>
          <a:noFill/>
          <a:ln>
            <a:noFill/>
          </a:ln>
        </p:spPr>
      </p:pic>
      <p:sp>
        <p:nvSpPr>
          <p:cNvPr id="204" name="Google Shape;204;p14"/>
          <p:cNvSpPr txBox="1"/>
          <p:nvPr/>
        </p:nvSpPr>
        <p:spPr>
          <a:xfrm>
            <a:off x="2966682" y="1096528"/>
            <a:ext cx="5903843" cy="440120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 sz="2000" u="sng" cap="none" strike="noStrike">
                <a:solidFill>
                  <a:srgbClr val="FF0000"/>
                </a:solidFill>
                <a:latin typeface="Batang"/>
                <a:ea typeface="Batang"/>
                <a:cs typeface="Batang"/>
                <a:sym typeface="Batang"/>
              </a:rPr>
              <a:t>Professional:</a:t>
            </a:r>
            <a:endParaRPr/>
          </a:p>
          <a:p>
            <a:pPr indent="-285750" lvl="0" marL="285750" marR="0" rtl="0" algn="l">
              <a:lnSpc>
                <a:spcPct val="150000"/>
              </a:lnSpc>
              <a:spcBef>
                <a:spcPts val="0"/>
              </a:spcBef>
              <a:spcAft>
                <a:spcPts val="0"/>
              </a:spcAft>
              <a:buClr>
                <a:srgbClr val="000000"/>
              </a:buClr>
              <a:buSzPts val="2000"/>
              <a:buFont typeface="Arial"/>
              <a:buChar char="•"/>
            </a:pPr>
            <a:r>
              <a:rPr b="0" i="0" lang="en" sz="2000" u="none" cap="none" strike="noStrike">
                <a:solidFill>
                  <a:srgbClr val="FF0000"/>
                </a:solidFill>
                <a:latin typeface="Batang"/>
                <a:ea typeface="Batang"/>
                <a:cs typeface="Batang"/>
                <a:sym typeface="Batang"/>
              </a:rPr>
              <a:t>I’m on my 23</a:t>
            </a:r>
            <a:r>
              <a:rPr b="0" baseline="30000" i="0" lang="en" sz="2000" u="none" cap="none" strike="noStrike">
                <a:solidFill>
                  <a:srgbClr val="FF0000"/>
                </a:solidFill>
                <a:latin typeface="Batang"/>
                <a:ea typeface="Batang"/>
                <a:cs typeface="Batang"/>
                <a:sym typeface="Batang"/>
              </a:rPr>
              <a:t>rd</a:t>
            </a:r>
            <a:r>
              <a:rPr b="0" i="0" lang="en" sz="2000" u="none" cap="none" strike="noStrike">
                <a:solidFill>
                  <a:srgbClr val="FF0000"/>
                </a:solidFill>
                <a:latin typeface="Batang"/>
                <a:ea typeface="Batang"/>
                <a:cs typeface="Batang"/>
                <a:sym typeface="Batang"/>
              </a:rPr>
              <a:t> year of teaching.</a:t>
            </a:r>
            <a:endParaRPr/>
          </a:p>
          <a:p>
            <a:pPr indent="-285750" lvl="0" marL="285750" marR="0" rtl="0" algn="l">
              <a:lnSpc>
                <a:spcPct val="150000"/>
              </a:lnSpc>
              <a:spcBef>
                <a:spcPts val="0"/>
              </a:spcBef>
              <a:spcAft>
                <a:spcPts val="0"/>
              </a:spcAft>
              <a:buClr>
                <a:srgbClr val="000000"/>
              </a:buClr>
              <a:buSzPts val="2000"/>
              <a:buFont typeface="Arial"/>
              <a:buChar char="•"/>
            </a:pPr>
            <a:r>
              <a:rPr b="0" i="0" lang="en" sz="2000" u="none" cap="none" strike="noStrike">
                <a:solidFill>
                  <a:srgbClr val="FF0000"/>
                </a:solidFill>
                <a:latin typeface="Batang"/>
                <a:ea typeface="Batang"/>
                <a:cs typeface="Batang"/>
                <a:sym typeface="Batang"/>
              </a:rPr>
              <a:t>Harrisburg High School – 18 years.</a:t>
            </a:r>
            <a:endParaRPr/>
          </a:p>
          <a:p>
            <a:pPr indent="-285750" lvl="0" marL="285750" marR="0" rtl="0" algn="l">
              <a:lnSpc>
                <a:spcPct val="150000"/>
              </a:lnSpc>
              <a:spcBef>
                <a:spcPts val="0"/>
              </a:spcBef>
              <a:spcAft>
                <a:spcPts val="0"/>
              </a:spcAft>
              <a:buClr>
                <a:srgbClr val="000000"/>
              </a:buClr>
              <a:buSzPts val="2000"/>
              <a:buFont typeface="Arial"/>
              <a:buChar char="•"/>
            </a:pPr>
            <a:r>
              <a:rPr b="0" i="0" lang="en" sz="2000" u="none" cap="none" strike="noStrike">
                <a:solidFill>
                  <a:srgbClr val="FF0000"/>
                </a:solidFill>
                <a:latin typeface="Batang"/>
                <a:ea typeface="Batang"/>
                <a:cs typeface="Batang"/>
                <a:sym typeface="Batang"/>
              </a:rPr>
              <a:t>HHS CTE Department Head</a:t>
            </a:r>
            <a:endParaRPr/>
          </a:p>
          <a:p>
            <a:pPr indent="-285750" lvl="0" marL="285750" marR="0" rtl="0" algn="l">
              <a:lnSpc>
                <a:spcPct val="150000"/>
              </a:lnSpc>
              <a:spcBef>
                <a:spcPts val="0"/>
              </a:spcBef>
              <a:spcAft>
                <a:spcPts val="0"/>
              </a:spcAft>
              <a:buClr>
                <a:srgbClr val="000000"/>
              </a:buClr>
              <a:buSzPts val="2000"/>
              <a:buFont typeface="Arial"/>
              <a:buChar char="•"/>
            </a:pPr>
            <a:r>
              <a:rPr b="0" i="0" lang="en" sz="2000" u="none" cap="none" strike="noStrike">
                <a:solidFill>
                  <a:srgbClr val="FF0000"/>
                </a:solidFill>
                <a:latin typeface="Batang"/>
                <a:ea typeface="Batang"/>
                <a:cs typeface="Batang"/>
                <a:sym typeface="Batang"/>
              </a:rPr>
              <a:t>Advise the Harrisburg FCCLA</a:t>
            </a:r>
            <a:endParaRPr/>
          </a:p>
          <a:p>
            <a:pPr indent="-285750" lvl="0" marL="285750" marR="0" rtl="0" algn="l">
              <a:lnSpc>
                <a:spcPct val="150000"/>
              </a:lnSpc>
              <a:spcBef>
                <a:spcPts val="0"/>
              </a:spcBef>
              <a:spcAft>
                <a:spcPts val="0"/>
              </a:spcAft>
              <a:buClr>
                <a:srgbClr val="000000"/>
              </a:buClr>
              <a:buSzPts val="2000"/>
              <a:buFont typeface="Arial"/>
              <a:buChar char="•"/>
            </a:pPr>
            <a:r>
              <a:rPr b="0" i="0" lang="en" sz="2000" u="none" cap="none" strike="noStrike">
                <a:solidFill>
                  <a:srgbClr val="FF0000"/>
                </a:solidFill>
                <a:latin typeface="Batang"/>
                <a:ea typeface="Batang"/>
                <a:cs typeface="Batang"/>
                <a:sym typeface="Batang"/>
              </a:rPr>
              <a:t>Advise the Harrisburg Educators Rising</a:t>
            </a:r>
            <a:endParaRPr/>
          </a:p>
          <a:p>
            <a:pPr indent="-285750" lvl="0" marL="285750" marR="0" rtl="0" algn="l">
              <a:lnSpc>
                <a:spcPct val="150000"/>
              </a:lnSpc>
              <a:spcBef>
                <a:spcPts val="0"/>
              </a:spcBef>
              <a:spcAft>
                <a:spcPts val="0"/>
              </a:spcAft>
              <a:buClr>
                <a:srgbClr val="000000"/>
              </a:buClr>
              <a:buSzPts val="2000"/>
              <a:buFont typeface="Arial"/>
              <a:buChar char="•"/>
            </a:pPr>
            <a:r>
              <a:rPr b="0" i="0" lang="en" sz="2000" u="none" cap="none" strike="noStrike">
                <a:solidFill>
                  <a:srgbClr val="FF0000"/>
                </a:solidFill>
                <a:latin typeface="Batang"/>
                <a:ea typeface="Batang"/>
                <a:cs typeface="Batang"/>
                <a:sym typeface="Batang"/>
              </a:rPr>
              <a:t>South Dakota Association of Career and Technical Education Past-President</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Batang"/>
              <a:ea typeface="Batang"/>
              <a:cs typeface="Batang"/>
              <a:sym typeface="Batang"/>
            </a:endParaRPr>
          </a:p>
          <a:p>
            <a:pPr indent="0" lvl="0" marL="0" marR="0" rtl="0" algn="l">
              <a:lnSpc>
                <a:spcPct val="100000"/>
              </a:lnSpc>
              <a:spcBef>
                <a:spcPts val="0"/>
              </a:spcBef>
              <a:spcAft>
                <a:spcPts val="0"/>
              </a:spcAft>
              <a:buNone/>
            </a:pPr>
            <a:r>
              <a:rPr b="0" i="0" lang="en" sz="2000" u="sng" cap="none" strike="noStrike">
                <a:solidFill>
                  <a:srgbClr val="000000"/>
                </a:solidFill>
                <a:latin typeface="Batang"/>
                <a:ea typeface="Batang"/>
                <a:cs typeface="Batang"/>
                <a:sym typeface="Batang"/>
              </a:rPr>
              <a:t> </a:t>
            </a:r>
            <a:endParaRPr b="0" i="0" sz="2000" u="none" cap="none" strike="noStrike">
              <a:solidFill>
                <a:srgbClr val="000000"/>
              </a:solidFill>
              <a:latin typeface="Batang"/>
              <a:ea typeface="Batang"/>
              <a:cs typeface="Batang"/>
              <a:sym typeface="Batang"/>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2"/>
          <p:cNvSpPr txBox="1"/>
          <p:nvPr>
            <p:ph type="title"/>
          </p:nvPr>
        </p:nvSpPr>
        <p:spPr>
          <a:xfrm>
            <a:off x="2613650" y="4177100"/>
            <a:ext cx="6021900" cy="76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b="1" lang="en" sz="3000">
                <a:solidFill>
                  <a:srgbClr val="6AA84F"/>
                </a:solidFill>
              </a:rPr>
              <a:t>Harrisburg CTE Time Cards</a:t>
            </a:r>
            <a:endParaRPr b="1" sz="3000">
              <a:solidFill>
                <a:srgbClr val="6AA84F"/>
              </a:solidFill>
            </a:endParaRPr>
          </a:p>
        </p:txBody>
      </p:sp>
      <p:sp>
        <p:nvSpPr>
          <p:cNvPr id="344" name="Google Shape;344;p32"/>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45" name="Google Shape;345;p32"/>
          <p:cNvPicPr preferRelativeResize="0"/>
          <p:nvPr/>
        </p:nvPicPr>
        <p:blipFill rotWithShape="1">
          <a:blip r:embed="rId3">
            <a:alphaModFix/>
          </a:blip>
          <a:srcRect b="0" l="0" r="0" t="0"/>
          <a:stretch/>
        </p:blipFill>
        <p:spPr>
          <a:xfrm>
            <a:off x="2461100" y="206075"/>
            <a:ext cx="2904227" cy="3872302"/>
          </a:xfrm>
          <a:prstGeom prst="rect">
            <a:avLst/>
          </a:prstGeom>
          <a:noFill/>
          <a:ln>
            <a:noFill/>
          </a:ln>
        </p:spPr>
      </p:pic>
      <p:pic>
        <p:nvPicPr>
          <p:cNvPr id="346" name="Google Shape;346;p32"/>
          <p:cNvPicPr preferRelativeResize="0"/>
          <p:nvPr/>
        </p:nvPicPr>
        <p:blipFill rotWithShape="1">
          <a:blip r:embed="rId4">
            <a:alphaModFix/>
          </a:blip>
          <a:srcRect b="0" l="0" r="0" t="0"/>
          <a:stretch/>
        </p:blipFill>
        <p:spPr>
          <a:xfrm>
            <a:off x="5507002" y="206075"/>
            <a:ext cx="2904227" cy="38723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3"/>
          <p:cNvSpPr txBox="1"/>
          <p:nvPr>
            <p:ph type="title"/>
          </p:nvPr>
        </p:nvSpPr>
        <p:spPr>
          <a:xfrm>
            <a:off x="2176258" y="1805320"/>
            <a:ext cx="6826200" cy="562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3600">
                <a:solidFill>
                  <a:srgbClr val="F8BB00"/>
                </a:solidFill>
              </a:rPr>
              <a:t>Focus Group Comments :</a:t>
            </a:r>
            <a:br>
              <a:rPr b="1" lang="en" sz="3600">
                <a:solidFill>
                  <a:srgbClr val="F8BB00"/>
                </a:solidFill>
              </a:rPr>
            </a:br>
            <a:endParaRPr b="1" sz="3600">
              <a:solidFill>
                <a:srgbClr val="F8BB00"/>
              </a:solidFill>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solidFill>
                <a:srgbClr val="FF0000"/>
              </a:solidFill>
            </a:endParaRPr>
          </a:p>
        </p:txBody>
      </p:sp>
      <p:sp>
        <p:nvSpPr>
          <p:cNvPr id="352" name="Google Shape;352;p33"/>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
        <p:nvSpPr>
          <p:cNvPr id="353" name="Google Shape;353;p33"/>
          <p:cNvSpPr txBox="1"/>
          <p:nvPr/>
        </p:nvSpPr>
        <p:spPr>
          <a:xfrm>
            <a:off x="2090800" y="2436500"/>
            <a:ext cx="6740100" cy="72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8BB00"/>
              </a:solidFill>
              <a:latin typeface="Nixie One"/>
              <a:ea typeface="Nixie One"/>
              <a:cs typeface="Nixie One"/>
              <a:sym typeface="Nixie One"/>
            </a:endParaRPr>
          </a:p>
        </p:txBody>
      </p:sp>
      <p:sp>
        <p:nvSpPr>
          <p:cNvPr id="354" name="Google Shape;354;p33"/>
          <p:cNvSpPr txBox="1"/>
          <p:nvPr/>
        </p:nvSpPr>
        <p:spPr>
          <a:xfrm>
            <a:off x="2176258" y="1139810"/>
            <a:ext cx="6056100" cy="77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hlink"/>
                </a:solidFill>
                <a:latin typeface="Nixie One"/>
                <a:ea typeface="Nixie One"/>
                <a:cs typeface="Nixie One"/>
                <a:sym typeface="Nixie One"/>
              </a:rPr>
              <a:t>Students commented:</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chemeClr val="hlink"/>
                </a:solidFill>
                <a:latin typeface="Nixie One"/>
                <a:ea typeface="Nixie One"/>
                <a:cs typeface="Nixie One"/>
                <a:sym typeface="Nixie One"/>
              </a:rPr>
              <a:t>Students could define with accuracy (no cell phones, completing assignments, being ready for class, etc.) the definition of soft skills. </a:t>
            </a:r>
            <a:endParaRPr/>
          </a:p>
          <a:p>
            <a:pPr indent="0" lvl="0" marL="0" marR="0" rtl="0" algn="l">
              <a:lnSpc>
                <a:spcPct val="100000"/>
              </a:lnSpc>
              <a:spcBef>
                <a:spcPts val="0"/>
              </a:spcBef>
              <a:spcAft>
                <a:spcPts val="0"/>
              </a:spcAft>
              <a:buNone/>
            </a:pPr>
            <a:r>
              <a:rPr b="0" i="0" lang="en" sz="1800" u="none" cap="none" strike="noStrike">
                <a:solidFill>
                  <a:schemeClr val="hlink"/>
                </a:solidFill>
                <a:latin typeface="Nixie One"/>
                <a:ea typeface="Nixie One"/>
                <a:cs typeface="Nixie One"/>
                <a:sym typeface="Nixie One"/>
              </a:rPr>
              <a:t> </a:t>
            </a:r>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chemeClr val="hlink"/>
                </a:solidFill>
                <a:latin typeface="Nixie One"/>
                <a:ea typeface="Nixie One"/>
                <a:cs typeface="Nixie One"/>
                <a:sym typeface="Nixie One"/>
              </a:rPr>
              <a:t>Employers should be invited to showcase the relevance of soft skills</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Nixie One"/>
              <a:ea typeface="Nixie One"/>
              <a:cs typeface="Nixie One"/>
              <a:sym typeface="Nixie One"/>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chemeClr val="hlink"/>
                </a:solidFill>
                <a:latin typeface="Nixie One"/>
                <a:ea typeface="Nixie One"/>
                <a:cs typeface="Nixie One"/>
                <a:sym typeface="Nixie One"/>
              </a:rPr>
              <a:t>Students would like to see the implementation of rubric in all high school (academic) classes.</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Nixie One"/>
              <a:ea typeface="Nixie One"/>
              <a:cs typeface="Nixie One"/>
              <a:sym typeface="Nixie One"/>
            </a:endParaRPr>
          </a:p>
          <a:p>
            <a:pPr indent="-285750" lvl="0" marL="285750" marR="0" rtl="0" algn="l">
              <a:lnSpc>
                <a:spcPct val="100000"/>
              </a:lnSpc>
              <a:spcBef>
                <a:spcPts val="0"/>
              </a:spcBef>
              <a:spcAft>
                <a:spcPts val="0"/>
              </a:spcAft>
              <a:buClr>
                <a:srgbClr val="000000"/>
              </a:buClr>
              <a:buSzPts val="1800"/>
              <a:buFont typeface="Arial"/>
              <a:buChar char="•"/>
            </a:pPr>
            <a:r>
              <a:rPr b="0" i="0" lang="en" sz="1800" u="none" cap="none" strike="noStrike">
                <a:solidFill>
                  <a:schemeClr val="hlink"/>
                </a:solidFill>
                <a:latin typeface="Nixie One"/>
                <a:ea typeface="Nixie One"/>
                <a:cs typeface="Nixie One"/>
                <a:sym typeface="Nixie One"/>
              </a:rPr>
              <a:t>For grading purposes, CTE classes should weigh their class more on soft skills than academic classes.</a:t>
            </a:r>
            <a:endParaRPr b="0" i="0" sz="1800" u="none" cap="none" strike="noStrike">
              <a:solidFill>
                <a:schemeClr val="hlink"/>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800" u="none" cap="none" strike="noStrike">
                <a:solidFill>
                  <a:srgbClr val="000000"/>
                </a:solidFill>
                <a:latin typeface="Arial"/>
                <a:ea typeface="Arial"/>
                <a:cs typeface="Arial"/>
                <a:sym typeface="Arial"/>
              </a:rPr>
            </a:br>
            <a:br>
              <a:rPr b="0" i="0" lang="en" sz="1800" u="none" cap="none" strike="noStrike">
                <a:solidFill>
                  <a:srgbClr val="000000"/>
                </a:solidFill>
                <a:latin typeface="Arial"/>
                <a:ea typeface="Arial"/>
                <a:cs typeface="Arial"/>
                <a:sym typeface="Arial"/>
              </a:rPr>
            </a:br>
            <a:endParaRPr b="0" i="0" sz="1800" u="none" cap="none" strike="noStrike">
              <a:solidFill>
                <a:srgbClr val="BBCD00"/>
              </a:solidFill>
              <a:latin typeface="Nixie One"/>
              <a:ea typeface="Nixie One"/>
              <a:cs typeface="Nixie One"/>
              <a:sym typeface="Nixie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34"/>
          <p:cNvSpPr txBox="1"/>
          <p:nvPr>
            <p:ph type="title"/>
          </p:nvPr>
        </p:nvSpPr>
        <p:spPr>
          <a:xfrm>
            <a:off x="2047750" y="1692082"/>
            <a:ext cx="6826200" cy="562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t/>
            </a:r>
            <a:endParaRPr b="1" sz="3600">
              <a:solidFill>
                <a:srgbClr val="F8BB00"/>
              </a:solidFill>
            </a:endParaRPr>
          </a:p>
          <a:p>
            <a:pPr indent="0" lvl="0" marL="0" rtl="0" algn="l">
              <a:lnSpc>
                <a:spcPct val="100000"/>
              </a:lnSpc>
              <a:spcBef>
                <a:spcPts val="0"/>
              </a:spcBef>
              <a:spcAft>
                <a:spcPts val="0"/>
              </a:spcAft>
              <a:buSzPts val="1800"/>
              <a:buNone/>
            </a:pPr>
            <a:r>
              <a:t/>
            </a:r>
            <a:endParaRPr b="1" sz="3600">
              <a:solidFill>
                <a:srgbClr val="F8BB00"/>
              </a:solidFill>
            </a:endParaRPr>
          </a:p>
          <a:p>
            <a:pPr indent="0" lvl="0" marL="0" rtl="0" algn="l">
              <a:lnSpc>
                <a:spcPct val="100000"/>
              </a:lnSpc>
              <a:spcBef>
                <a:spcPts val="0"/>
              </a:spcBef>
              <a:spcAft>
                <a:spcPts val="0"/>
              </a:spcAft>
              <a:buSzPts val="1800"/>
              <a:buNone/>
            </a:pPr>
            <a:r>
              <a:rPr b="1" lang="en" sz="3600">
                <a:solidFill>
                  <a:srgbClr val="F8BB00"/>
                </a:solidFill>
              </a:rPr>
              <a:t>Soft Skills Resources:</a:t>
            </a:r>
            <a:endParaRPr b="1" sz="3600">
              <a:solidFill>
                <a:srgbClr val="F8BB00"/>
              </a:solidFill>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b="1" lang="en" u="sng">
                <a:solidFill>
                  <a:schemeClr val="hlink"/>
                </a:solidFill>
                <a:hlinkClick r:id="rId3"/>
              </a:rPr>
              <a:t>Life/Career Competencies Framework  - </a:t>
            </a:r>
            <a:endParaRPr>
              <a:solidFill>
                <a:srgbClr val="FF0000"/>
              </a:solidFill>
            </a:endParaRPr>
          </a:p>
          <a:p>
            <a:pPr indent="0" lvl="0" marL="0" rtl="0" algn="l">
              <a:lnSpc>
                <a:spcPct val="100000"/>
              </a:lnSpc>
              <a:spcBef>
                <a:spcPts val="0"/>
              </a:spcBef>
              <a:spcAft>
                <a:spcPts val="0"/>
              </a:spcAft>
              <a:buSzPts val="1800"/>
              <a:buNone/>
            </a:pPr>
            <a:r>
              <a:rPr lang="en">
                <a:solidFill>
                  <a:schemeClr val="hlink"/>
                </a:solidFill>
                <a:uFill>
                  <a:noFill/>
                </a:uFill>
                <a:hlinkClick r:id="rId4"/>
              </a:rPr>
              <a:t>http://nyctecenter.org/life-career-competencies-framework?start=0</a:t>
            </a:r>
            <a:endParaRPr>
              <a:solidFill>
                <a:srgbClr val="FF0000"/>
              </a:solidFill>
            </a:endParaRPr>
          </a:p>
        </p:txBody>
      </p:sp>
      <p:sp>
        <p:nvSpPr>
          <p:cNvPr id="360" name="Google Shape;360;p34"/>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
        <p:nvSpPr>
          <p:cNvPr id="361" name="Google Shape;361;p34"/>
          <p:cNvSpPr txBox="1"/>
          <p:nvPr/>
        </p:nvSpPr>
        <p:spPr>
          <a:xfrm>
            <a:off x="2090800" y="2340050"/>
            <a:ext cx="6740100" cy="72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hlink"/>
                </a:solidFill>
                <a:latin typeface="Nixie One"/>
                <a:ea typeface="Nixie One"/>
                <a:cs typeface="Nixie One"/>
                <a:sym typeface="Nixie One"/>
                <a:hlinkClick r:id="rId5"/>
              </a:rPr>
              <a:t>Arizona Rubrics - </a:t>
            </a:r>
            <a:endParaRPr b="1" i="0" sz="1800" u="none" cap="none" strike="noStrike">
              <a:solidFill>
                <a:srgbClr val="F8BB00"/>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hlink"/>
                </a:solidFill>
                <a:uFill>
                  <a:noFill/>
                </a:uFill>
                <a:latin typeface="Nixie One"/>
                <a:ea typeface="Nixie One"/>
                <a:cs typeface="Nixie One"/>
                <a:sym typeface="Nixie One"/>
                <a:hlinkClick r:id="rId6"/>
              </a:rPr>
              <a:t>http://www.azed.gov/ccr/wes/wes-standards/</a:t>
            </a:r>
            <a:endParaRPr b="0" i="0" sz="1800" u="none" cap="none" strike="noStrike">
              <a:solidFill>
                <a:srgbClr val="F8BB00"/>
              </a:solidFill>
              <a:latin typeface="Nixie One"/>
              <a:ea typeface="Nixie One"/>
              <a:cs typeface="Nixie One"/>
              <a:sym typeface="Nixie One"/>
            </a:endParaRPr>
          </a:p>
        </p:txBody>
      </p:sp>
      <p:sp>
        <p:nvSpPr>
          <p:cNvPr id="362" name="Google Shape;362;p34"/>
          <p:cNvSpPr txBox="1"/>
          <p:nvPr/>
        </p:nvSpPr>
        <p:spPr>
          <a:xfrm>
            <a:off x="2090799" y="2642119"/>
            <a:ext cx="7053201" cy="91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hlink"/>
                </a:solidFill>
                <a:latin typeface="Nixie One"/>
                <a:ea typeface="Nixie One"/>
                <a:cs typeface="Nixie One"/>
                <a:sym typeface="Nixie One"/>
                <a:hlinkClick r:id="rId7"/>
              </a:rPr>
              <a:t>North Dakota Career Ready Practice Assessments  </a:t>
            </a:r>
            <a:r>
              <a:rPr b="0" i="0" lang="en" sz="1800" u="none" cap="none" strike="noStrike">
                <a:solidFill>
                  <a:schemeClr val="hlink"/>
                </a:solidFill>
                <a:uFill>
                  <a:noFill/>
                </a:uFill>
                <a:latin typeface="Nixie One"/>
                <a:ea typeface="Nixie One"/>
                <a:cs typeface="Nixie One"/>
                <a:sym typeface="Nixie One"/>
                <a:hlinkClick r:id="rId8"/>
              </a:rPr>
              <a:t>https://www.nd.gov/cte/services/career-ready/</a:t>
            </a:r>
            <a:endParaRPr b="0" i="0" sz="1800" u="none" cap="none" strike="noStrike">
              <a:solidFill>
                <a:schemeClr val="hlink"/>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800"/>
              <a:buFont typeface="Arial"/>
              <a:buNone/>
            </a:pPr>
            <a:r>
              <a:t/>
            </a:r>
            <a:endParaRPr b="1" i="0" sz="1800" u="sng" cap="none" strike="noStrike">
              <a:solidFill>
                <a:schemeClr val="hlink"/>
              </a:solidFill>
              <a:latin typeface="Nixie One"/>
              <a:ea typeface="Nixie One"/>
              <a:cs typeface="Nixie One"/>
              <a:sym typeface="Nixie One"/>
            </a:endParaRPr>
          </a:p>
          <a:p>
            <a:pPr indent="0" lvl="0" marL="0" marR="0" rtl="0" algn="l">
              <a:lnSpc>
                <a:spcPct val="100000"/>
              </a:lnSpc>
              <a:spcBef>
                <a:spcPts val="0"/>
              </a:spcBef>
              <a:spcAft>
                <a:spcPts val="0"/>
              </a:spcAft>
              <a:buNone/>
            </a:pPr>
            <a:r>
              <a:rPr b="1" i="0" lang="en" sz="1800" u="sng" cap="none" strike="noStrike">
                <a:solidFill>
                  <a:schemeClr val="hlink"/>
                </a:solidFill>
                <a:latin typeface="Nixie One"/>
                <a:ea typeface="Nixie One"/>
                <a:cs typeface="Nixie One"/>
                <a:sym typeface="Nixie One"/>
              </a:rPr>
              <a:t>Skills to Pay the Bills </a:t>
            </a:r>
            <a:r>
              <a:rPr b="0" i="0" lang="en" sz="1800" u="none" cap="none" strike="noStrike">
                <a:solidFill>
                  <a:schemeClr val="hlink"/>
                </a:solidFill>
                <a:latin typeface="Nixie One"/>
                <a:ea typeface="Nixie One"/>
                <a:cs typeface="Nixie One"/>
                <a:sym typeface="Nixie One"/>
              </a:rPr>
              <a:t>https://www.dol.gov/odep/topics/youth/softskills/softskills.pdf</a:t>
            </a:r>
            <a:endParaRPr b="0" i="0" sz="1800" u="none" cap="none" strike="noStrike">
              <a:solidFill>
                <a:schemeClr val="hlink"/>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hlink"/>
                </a:solidFill>
                <a:latin typeface="Nixie One"/>
                <a:ea typeface="Nixie One"/>
                <a:cs typeface="Nixie One"/>
                <a:sym typeface="Nixie On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800" u="none" cap="none" strike="noStrike">
                <a:solidFill>
                  <a:srgbClr val="000000"/>
                </a:solidFill>
                <a:latin typeface="Arial"/>
                <a:ea typeface="Arial"/>
                <a:cs typeface="Arial"/>
                <a:sym typeface="Arial"/>
              </a:rPr>
            </a:br>
            <a:br>
              <a:rPr b="0" i="0" lang="en" sz="1800" u="none" cap="none" strike="noStrike">
                <a:solidFill>
                  <a:srgbClr val="000000"/>
                </a:solidFill>
                <a:latin typeface="Arial"/>
                <a:ea typeface="Arial"/>
                <a:cs typeface="Arial"/>
                <a:sym typeface="Arial"/>
              </a:rPr>
            </a:br>
            <a:endParaRPr b="0" i="0" sz="1800" u="none" cap="none" strike="noStrike">
              <a:solidFill>
                <a:srgbClr val="BBCD00"/>
              </a:solidFill>
              <a:latin typeface="Nixie One"/>
              <a:ea typeface="Nixie One"/>
              <a:cs typeface="Nixie One"/>
              <a:sym typeface="Nixie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5"/>
          <p:cNvSpPr txBox="1"/>
          <p:nvPr>
            <p:ph type="title"/>
          </p:nvPr>
        </p:nvSpPr>
        <p:spPr>
          <a:xfrm>
            <a:off x="2047750" y="1642950"/>
            <a:ext cx="6826200" cy="562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t/>
            </a:r>
            <a:endParaRPr b="1" sz="3600">
              <a:solidFill>
                <a:srgbClr val="F8BB00"/>
              </a:solidFill>
            </a:endParaRPr>
          </a:p>
          <a:p>
            <a:pPr indent="0" lvl="0" marL="0" rtl="0" algn="l">
              <a:lnSpc>
                <a:spcPct val="100000"/>
              </a:lnSpc>
              <a:spcBef>
                <a:spcPts val="0"/>
              </a:spcBef>
              <a:spcAft>
                <a:spcPts val="0"/>
              </a:spcAft>
              <a:buSzPts val="1800"/>
              <a:buNone/>
            </a:pPr>
            <a:r>
              <a:t/>
            </a:r>
            <a:endParaRPr b="1" sz="3600">
              <a:solidFill>
                <a:srgbClr val="F8BB00"/>
              </a:solidFill>
            </a:endParaRPr>
          </a:p>
          <a:p>
            <a:pPr indent="0" lvl="0" marL="0" rtl="0" algn="l">
              <a:lnSpc>
                <a:spcPct val="100000"/>
              </a:lnSpc>
              <a:spcBef>
                <a:spcPts val="0"/>
              </a:spcBef>
              <a:spcAft>
                <a:spcPts val="0"/>
              </a:spcAft>
              <a:buSzPts val="1800"/>
              <a:buNone/>
            </a:pPr>
            <a:r>
              <a:rPr b="1" lang="en" sz="3600">
                <a:solidFill>
                  <a:srgbClr val="F8BB00"/>
                </a:solidFill>
              </a:rPr>
              <a:t>Soft Skills Resources:</a:t>
            </a:r>
            <a:endParaRPr b="1" sz="3600">
              <a:solidFill>
                <a:srgbClr val="F8BB00"/>
              </a:solidFill>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b="1" lang="en" u="sng">
                <a:solidFill>
                  <a:srgbClr val="FF0000"/>
                </a:solidFill>
              </a:rPr>
              <a:t>TN Department of Education Employability Checklist  </a:t>
            </a:r>
            <a:endParaRPr>
              <a:solidFill>
                <a:srgbClr val="FF0000"/>
              </a:solidFill>
            </a:endParaRPr>
          </a:p>
          <a:p>
            <a:pPr indent="0" lvl="0" marL="0" rtl="0" algn="l">
              <a:lnSpc>
                <a:spcPct val="100000"/>
              </a:lnSpc>
              <a:spcBef>
                <a:spcPts val="0"/>
              </a:spcBef>
              <a:spcAft>
                <a:spcPts val="0"/>
              </a:spcAft>
              <a:buSzPts val="1800"/>
              <a:buNone/>
            </a:pPr>
            <a:r>
              <a:rPr lang="en">
                <a:solidFill>
                  <a:schemeClr val="hlink"/>
                </a:solidFill>
                <a:uFill>
                  <a:noFill/>
                </a:uFill>
                <a:hlinkClick r:id="rId3"/>
              </a:rPr>
              <a:t>https://cte.careertech.org/sites/default/files/10-18_WBL_EmployabilitySkillsChecklist.pdf</a:t>
            </a:r>
            <a:endParaRPr>
              <a:solidFill>
                <a:srgbClr val="FF0000"/>
              </a:solidFill>
            </a:endParaRPr>
          </a:p>
        </p:txBody>
      </p:sp>
      <p:sp>
        <p:nvSpPr>
          <p:cNvPr id="368" name="Google Shape;368;p35"/>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
        <p:nvSpPr>
          <p:cNvPr id="369" name="Google Shape;369;p35"/>
          <p:cNvSpPr txBox="1"/>
          <p:nvPr/>
        </p:nvSpPr>
        <p:spPr>
          <a:xfrm>
            <a:off x="2090800" y="2436500"/>
            <a:ext cx="6740100" cy="72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00ACC3"/>
                </a:solidFill>
                <a:latin typeface="Nixie One"/>
                <a:ea typeface="Nixie One"/>
                <a:cs typeface="Nixie One"/>
                <a:sym typeface="Nixie One"/>
              </a:rPr>
              <a:t>Common Employability Skills - </a:t>
            </a:r>
            <a:r>
              <a:rPr b="0" i="0" lang="en" sz="1800" u="none" cap="none" strike="noStrike">
                <a:solidFill>
                  <a:schemeClr val="hlink"/>
                </a:solidFill>
                <a:uFill>
                  <a:noFill/>
                </a:uFill>
                <a:latin typeface="Nixie One"/>
                <a:ea typeface="Nixie One"/>
                <a:cs typeface="Nixie One"/>
                <a:sym typeface="Nixie One"/>
                <a:hlinkClick r:id="rId4"/>
              </a:rPr>
              <a:t>http://nationalnetwork.org/wp-content/uploads/2015/01/Common_Employability_Skills-03-30-15.pdf</a:t>
            </a:r>
            <a:endParaRPr b="0" i="0" sz="1800" u="none" cap="none" strike="noStrike">
              <a:solidFill>
                <a:srgbClr val="00ACC3"/>
              </a:solidFill>
              <a:latin typeface="Nixie One"/>
              <a:ea typeface="Nixie One"/>
              <a:cs typeface="Nixie One"/>
              <a:sym typeface="Nixie One"/>
            </a:endParaRPr>
          </a:p>
        </p:txBody>
      </p:sp>
      <p:sp>
        <p:nvSpPr>
          <p:cNvPr id="370" name="Google Shape;370;p35"/>
          <p:cNvSpPr txBox="1"/>
          <p:nvPr/>
        </p:nvSpPr>
        <p:spPr>
          <a:xfrm>
            <a:off x="2090800" y="3158000"/>
            <a:ext cx="6056100" cy="77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F8BB00"/>
                </a:solidFill>
                <a:latin typeface="Nixie One"/>
                <a:ea typeface="Nixie One"/>
                <a:cs typeface="Nixie One"/>
                <a:sym typeface="Nixie One"/>
              </a:rPr>
              <a:t>Career Launch SD - </a:t>
            </a:r>
            <a:endParaRPr b="1" i="0" sz="1800" u="sng" cap="none" strike="noStrike">
              <a:solidFill>
                <a:srgbClr val="F8BB00"/>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hlink"/>
                </a:solidFill>
                <a:uFill>
                  <a:noFill/>
                </a:uFill>
                <a:latin typeface="Nixie One"/>
                <a:ea typeface="Nixie One"/>
                <a:cs typeface="Nixie One"/>
                <a:sym typeface="Nixie One"/>
                <a:hlinkClick r:id="rId5"/>
              </a:rPr>
              <a:t>http://careerlaunchsd.com/</a:t>
            </a:r>
            <a:endParaRPr b="0" i="0" sz="1800" u="none" cap="none" strike="noStrike">
              <a:solidFill>
                <a:srgbClr val="F8BB00"/>
              </a:solidFill>
              <a:latin typeface="Nixie One"/>
              <a:ea typeface="Nixie One"/>
              <a:cs typeface="Nixie One"/>
              <a:sym typeface="Nixie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6"/>
          <p:cNvSpPr txBox="1"/>
          <p:nvPr>
            <p:ph idx="4294967295" type="ctrTitle"/>
          </p:nvPr>
        </p:nvSpPr>
        <p:spPr>
          <a:xfrm>
            <a:off x="632100" y="3117217"/>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17A86"/>
              </a:buClr>
              <a:buSzPts val="1800"/>
              <a:buFont typeface="Nixie One"/>
              <a:buNone/>
            </a:pPr>
            <a:r>
              <a:rPr b="1" i="0" lang="en" sz="4800" u="none" cap="none" strike="noStrike">
                <a:solidFill>
                  <a:srgbClr val="BBCD00"/>
                </a:solidFill>
                <a:latin typeface="Nixie One"/>
                <a:ea typeface="Nixie One"/>
                <a:cs typeface="Nixie One"/>
                <a:sym typeface="Nixie One"/>
              </a:rPr>
              <a:t>Saving Sam</a:t>
            </a:r>
            <a:endParaRPr b="1" i="0" sz="4800" u="none" cap="none" strike="noStrike">
              <a:solidFill>
                <a:srgbClr val="BBCD00"/>
              </a:solidFill>
              <a:latin typeface="Nixie One"/>
              <a:ea typeface="Nixie One"/>
              <a:cs typeface="Nixie One"/>
              <a:sym typeface="Nixie One"/>
            </a:endParaRPr>
          </a:p>
          <a:p>
            <a:pPr indent="0" lvl="0" marL="0" marR="0" rtl="0" algn="ctr">
              <a:lnSpc>
                <a:spcPct val="100000"/>
              </a:lnSpc>
              <a:spcBef>
                <a:spcPts val="0"/>
              </a:spcBef>
              <a:spcAft>
                <a:spcPts val="0"/>
              </a:spcAft>
              <a:buClr>
                <a:srgbClr val="617A86"/>
              </a:buClr>
              <a:buSzPts val="1800"/>
              <a:buFont typeface="Nixie One"/>
              <a:buNone/>
            </a:pPr>
            <a:r>
              <a:rPr b="1" i="0" lang="en" sz="4800" u="none" cap="none" strike="noStrike">
                <a:solidFill>
                  <a:srgbClr val="BBCD00"/>
                </a:solidFill>
                <a:latin typeface="Nixie One"/>
                <a:ea typeface="Nixie One"/>
                <a:cs typeface="Nixie One"/>
                <a:sym typeface="Nixie One"/>
              </a:rPr>
              <a:t>Activity/Challenge</a:t>
            </a:r>
            <a:endParaRPr b="1" i="0" sz="4800" u="none" cap="none" strike="noStrike">
              <a:solidFill>
                <a:srgbClr val="BBCD00"/>
              </a:solidFill>
              <a:latin typeface="Nixie One"/>
              <a:ea typeface="Nixie One"/>
              <a:cs typeface="Nixie One"/>
              <a:sym typeface="Nixie One"/>
            </a:endParaRPr>
          </a:p>
        </p:txBody>
      </p:sp>
      <p:sp>
        <p:nvSpPr>
          <p:cNvPr id="376" name="Google Shape;376;p36"/>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pic>
        <p:nvPicPr>
          <p:cNvPr id="377" name="Google Shape;377;p36"/>
          <p:cNvPicPr preferRelativeResize="0"/>
          <p:nvPr/>
        </p:nvPicPr>
        <p:blipFill rotWithShape="1">
          <a:blip r:embed="rId3">
            <a:alphaModFix/>
          </a:blip>
          <a:srcRect b="0" l="0" r="0" t="0"/>
          <a:stretch/>
        </p:blipFill>
        <p:spPr>
          <a:xfrm>
            <a:off x="3017375" y="593500"/>
            <a:ext cx="2469725" cy="2157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7"/>
          <p:cNvSpPr txBox="1"/>
          <p:nvPr>
            <p:ph type="title"/>
          </p:nvPr>
        </p:nvSpPr>
        <p:spPr>
          <a:xfrm>
            <a:off x="2047750" y="1642950"/>
            <a:ext cx="6826200" cy="562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3600">
                <a:solidFill>
                  <a:srgbClr val="F8BB00"/>
                </a:solidFill>
              </a:rPr>
              <a:t>Soft Skills Activities:</a:t>
            </a:r>
            <a:endParaRPr b="1" sz="3600">
              <a:solidFill>
                <a:srgbClr val="F8BB00"/>
              </a:solidFill>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rPr b="1" lang="en" u="sng">
                <a:solidFill>
                  <a:srgbClr val="FF0000"/>
                </a:solidFill>
              </a:rPr>
              <a:t>The Afterschool Guide for Creating Outstanding Teambuilding Activities </a:t>
            </a:r>
            <a:r>
              <a:rPr b="1" lang="en">
                <a:solidFill>
                  <a:srgbClr val="FF0000"/>
                </a:solidFill>
              </a:rPr>
              <a:t>- </a:t>
            </a:r>
            <a:r>
              <a:rPr lang="en">
                <a:solidFill>
                  <a:schemeClr val="hlink"/>
                </a:solidFill>
                <a:uFill>
                  <a:noFill/>
                </a:uFill>
                <a:hlinkClick r:id="rId3"/>
              </a:rPr>
              <a:t>http://naaweb.org/images/Team_Building_Games.pdf</a:t>
            </a:r>
            <a:endParaRPr>
              <a:solidFill>
                <a:srgbClr val="FF0000"/>
              </a:solidFill>
            </a:endParaRPr>
          </a:p>
        </p:txBody>
      </p:sp>
      <p:sp>
        <p:nvSpPr>
          <p:cNvPr id="383" name="Google Shape;383;p37"/>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sp>
        <p:nvSpPr>
          <p:cNvPr id="384" name="Google Shape;384;p37"/>
          <p:cNvSpPr txBox="1"/>
          <p:nvPr/>
        </p:nvSpPr>
        <p:spPr>
          <a:xfrm>
            <a:off x="2090800" y="2436500"/>
            <a:ext cx="6740100" cy="72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00ACC3"/>
                </a:solidFill>
                <a:latin typeface="Nixie One"/>
                <a:ea typeface="Nixie One"/>
                <a:cs typeface="Nixie One"/>
                <a:sym typeface="Nixie One"/>
              </a:rPr>
              <a:t>9 Awesome Classroom Activities That Teach Job Readiness Skills - </a:t>
            </a:r>
            <a:r>
              <a:rPr b="0" i="0" lang="en" sz="1800" u="none" cap="none" strike="noStrike">
                <a:solidFill>
                  <a:schemeClr val="hlink"/>
                </a:solidFill>
                <a:uFill>
                  <a:noFill/>
                </a:uFill>
                <a:latin typeface="Nixie One"/>
                <a:ea typeface="Nixie One"/>
                <a:cs typeface="Nixie One"/>
                <a:sym typeface="Nixie One"/>
                <a:hlinkClick r:id="rId4"/>
              </a:rPr>
              <a:t>https://www.weareteachers.com/9-awesome-classroom-activities-that-teach-job-readiness-skills/</a:t>
            </a:r>
            <a:endParaRPr b="0" i="0" sz="1800" u="none" cap="none" strike="noStrike">
              <a:solidFill>
                <a:srgbClr val="00ACC3"/>
              </a:solidFill>
              <a:latin typeface="Nixie One"/>
              <a:ea typeface="Nixie One"/>
              <a:cs typeface="Nixie One"/>
              <a:sym typeface="Nixie One"/>
            </a:endParaRPr>
          </a:p>
        </p:txBody>
      </p:sp>
      <p:sp>
        <p:nvSpPr>
          <p:cNvPr id="385" name="Google Shape;385;p37"/>
          <p:cNvSpPr txBox="1"/>
          <p:nvPr/>
        </p:nvSpPr>
        <p:spPr>
          <a:xfrm>
            <a:off x="2090800" y="3303425"/>
            <a:ext cx="6056100" cy="77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rgbClr val="BBCD00"/>
                </a:solidFill>
                <a:latin typeface="Nixie One"/>
                <a:ea typeface="Nixie One"/>
                <a:cs typeface="Nixie One"/>
                <a:sym typeface="Nixie One"/>
              </a:rPr>
              <a:t>Workplace Readiness Skills</a:t>
            </a:r>
            <a:r>
              <a:rPr b="0" i="0" lang="en" sz="1800" u="none" cap="none" strike="noStrike">
                <a:solidFill>
                  <a:srgbClr val="BBCD00"/>
                </a:solidFill>
                <a:latin typeface="Nixie One"/>
                <a:ea typeface="Nixie One"/>
                <a:cs typeface="Nixie One"/>
                <a:sym typeface="Nixie One"/>
              </a:rPr>
              <a:t> </a:t>
            </a:r>
            <a:r>
              <a:rPr b="0" i="0" lang="en" sz="1800" u="none" cap="none" strike="noStrike">
                <a:solidFill>
                  <a:schemeClr val="hlink"/>
                </a:solidFill>
                <a:uFill>
                  <a:noFill/>
                </a:uFill>
                <a:latin typeface="Nixie One"/>
                <a:ea typeface="Nixie One"/>
                <a:cs typeface="Nixie One"/>
                <a:sym typeface="Nixie One"/>
                <a:hlinkClick r:id="rId5"/>
              </a:rPr>
              <a:t>https://www.aeseducation.com/blog/7-best-workplace-readiness-skills-lessons</a:t>
            </a:r>
            <a:endParaRPr b="0" i="0" sz="1800" u="none" cap="none" strike="noStrike">
              <a:solidFill>
                <a:srgbClr val="BBCD00"/>
              </a:solidFill>
              <a:latin typeface="Nixie One"/>
              <a:ea typeface="Nixie One"/>
              <a:cs typeface="Nixie One"/>
              <a:sym typeface="Nixie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38"/>
          <p:cNvSpPr txBox="1"/>
          <p:nvPr>
            <p:ph idx="4294967295" type="ctrTitle"/>
          </p:nvPr>
        </p:nvSpPr>
        <p:spPr>
          <a:xfrm>
            <a:off x="685800" y="668942"/>
            <a:ext cx="7772400" cy="115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17A86"/>
              </a:buClr>
              <a:buSzPts val="1800"/>
              <a:buFont typeface="Nixie One"/>
              <a:buNone/>
            </a:pPr>
            <a:r>
              <a:rPr b="0" i="0" lang="en" sz="4800" u="none" cap="none" strike="noStrike">
                <a:solidFill>
                  <a:srgbClr val="617A86"/>
                </a:solidFill>
                <a:latin typeface="Nixie One"/>
                <a:ea typeface="Nixie One"/>
                <a:cs typeface="Nixie One"/>
                <a:sym typeface="Nixie One"/>
              </a:rPr>
              <a:t>Thanks!</a:t>
            </a:r>
            <a:endParaRPr b="0" i="0" sz="4800" u="none" cap="none" strike="noStrike">
              <a:solidFill>
                <a:srgbClr val="617A86"/>
              </a:solidFill>
              <a:latin typeface="Nixie One"/>
              <a:ea typeface="Nixie One"/>
              <a:cs typeface="Nixie One"/>
              <a:sym typeface="Nixie One"/>
            </a:endParaRPr>
          </a:p>
        </p:txBody>
      </p:sp>
      <p:sp>
        <p:nvSpPr>
          <p:cNvPr id="391" name="Google Shape;391;p38"/>
          <p:cNvSpPr txBox="1"/>
          <p:nvPr>
            <p:ph idx="4294967295" type="subTitle"/>
          </p:nvPr>
        </p:nvSpPr>
        <p:spPr>
          <a:xfrm>
            <a:off x="1275150" y="3229400"/>
            <a:ext cx="6593700" cy="75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rgbClr val="A1BECC"/>
              </a:buClr>
              <a:buSzPts val="2400"/>
              <a:buFont typeface="Varela Round"/>
              <a:buNone/>
            </a:pPr>
            <a:r>
              <a:rPr b="1" i="0" lang="en" sz="3600" u="none" cap="none" strike="noStrike">
                <a:solidFill>
                  <a:srgbClr val="00ACC3"/>
                </a:solidFill>
                <a:latin typeface="Varela Round"/>
                <a:ea typeface="Varela Round"/>
                <a:cs typeface="Varela Round"/>
                <a:sym typeface="Varela Round"/>
              </a:rPr>
              <a:t>Any questions?</a:t>
            </a:r>
            <a:endParaRPr b="1" i="0" sz="3600" u="none" cap="none" strike="noStrike">
              <a:solidFill>
                <a:srgbClr val="00ACC3"/>
              </a:solidFill>
              <a:latin typeface="Varela Round"/>
              <a:ea typeface="Varela Round"/>
              <a:cs typeface="Varela Round"/>
              <a:sym typeface="Varela Round"/>
            </a:endParaRPr>
          </a:p>
        </p:txBody>
      </p:sp>
      <p:sp>
        <p:nvSpPr>
          <p:cNvPr id="392" name="Google Shape;392;p38"/>
          <p:cNvSpPr txBox="1"/>
          <p:nvPr>
            <p:ph idx="4294967295" type="body"/>
          </p:nvPr>
        </p:nvSpPr>
        <p:spPr>
          <a:xfrm>
            <a:off x="1275150" y="3905252"/>
            <a:ext cx="6593700" cy="79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400"/>
              <a:buNone/>
            </a:pPr>
            <a:r>
              <a:rPr lang="en" sz="1400"/>
              <a:t>You can find me at </a:t>
            </a:r>
            <a:r>
              <a:rPr lang="en" sz="1400" u="sng">
                <a:solidFill>
                  <a:schemeClr val="hlink"/>
                </a:solidFill>
                <a:hlinkClick r:id="rId3"/>
              </a:rPr>
              <a:t>tracy.kern@K12.sd.us</a:t>
            </a:r>
            <a:r>
              <a:rPr lang="en" sz="1400"/>
              <a:t> </a:t>
            </a:r>
            <a:endParaRPr sz="1400"/>
          </a:p>
        </p:txBody>
      </p:sp>
      <p:sp>
        <p:nvSpPr>
          <p:cNvPr id="393" name="Google Shape;393;p38"/>
          <p:cNvSpPr/>
          <p:nvPr/>
        </p:nvSpPr>
        <p:spPr>
          <a:xfrm>
            <a:off x="4073931" y="2091663"/>
            <a:ext cx="996143" cy="996143"/>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8"/>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15"/>
          <p:cNvSpPr txBox="1"/>
          <p:nvPr>
            <p:ph type="title"/>
          </p:nvPr>
        </p:nvSpPr>
        <p:spPr>
          <a:xfrm>
            <a:off x="2759677" y="217072"/>
            <a:ext cx="5875948" cy="101860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6600">
                <a:solidFill>
                  <a:srgbClr val="F8BB00"/>
                </a:solidFill>
              </a:rPr>
              <a:t>About Me</a:t>
            </a:r>
            <a:endParaRPr sz="6600"/>
          </a:p>
        </p:txBody>
      </p:sp>
      <p:sp>
        <p:nvSpPr>
          <p:cNvPr id="210" name="Google Shape;210;p15"/>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11" name="Google Shape;211;p15"/>
          <p:cNvSpPr txBox="1"/>
          <p:nvPr/>
        </p:nvSpPr>
        <p:spPr>
          <a:xfrm>
            <a:off x="2988215" y="1235676"/>
            <a:ext cx="6046454" cy="33799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 sz="1800" u="sng" cap="none" strike="noStrike">
                <a:solidFill>
                  <a:srgbClr val="FF0000"/>
                </a:solidFill>
                <a:latin typeface="Batang"/>
                <a:ea typeface="Batang"/>
                <a:cs typeface="Batang"/>
                <a:sym typeface="Batang"/>
              </a:rPr>
              <a:t>Personal:</a:t>
            </a:r>
            <a:endParaRPr/>
          </a:p>
          <a:p>
            <a:pPr indent="-285750" lvl="0" marL="285750" marR="0" rtl="0" algn="l">
              <a:lnSpc>
                <a:spcPct val="150000"/>
              </a:lnSpc>
              <a:spcBef>
                <a:spcPts val="0"/>
              </a:spcBef>
              <a:spcAft>
                <a:spcPts val="0"/>
              </a:spcAft>
              <a:buClr>
                <a:srgbClr val="000000"/>
              </a:buClr>
              <a:buSzPts val="1800"/>
              <a:buFont typeface="Arial"/>
              <a:buChar char="•"/>
            </a:pPr>
            <a:r>
              <a:rPr b="0" i="0" lang="en" sz="1800" u="none" cap="none" strike="noStrike">
                <a:solidFill>
                  <a:srgbClr val="FF0000"/>
                </a:solidFill>
                <a:latin typeface="Batang"/>
                <a:ea typeface="Batang"/>
                <a:cs typeface="Batang"/>
                <a:sym typeface="Batang"/>
              </a:rPr>
              <a:t>Married to husband Paul for 17 years.</a:t>
            </a:r>
            <a:endParaRPr/>
          </a:p>
          <a:p>
            <a:pPr indent="-285750" lvl="0" marL="285750" marR="0" rtl="0" algn="l">
              <a:lnSpc>
                <a:spcPct val="150000"/>
              </a:lnSpc>
              <a:spcBef>
                <a:spcPts val="0"/>
              </a:spcBef>
              <a:spcAft>
                <a:spcPts val="0"/>
              </a:spcAft>
              <a:buClr>
                <a:srgbClr val="000000"/>
              </a:buClr>
              <a:buSzPts val="1800"/>
              <a:buFont typeface="Arial"/>
              <a:buChar char="•"/>
            </a:pPr>
            <a:r>
              <a:rPr b="0" i="0" lang="en" sz="1800" u="none" cap="none" strike="noStrike">
                <a:solidFill>
                  <a:srgbClr val="FF0000"/>
                </a:solidFill>
                <a:latin typeface="Batang"/>
                <a:ea typeface="Batang"/>
                <a:cs typeface="Batang"/>
                <a:sym typeface="Batang"/>
              </a:rPr>
              <a:t>Security Analyst for MetaBank </a:t>
            </a:r>
            <a:r>
              <a:rPr lang="en" sz="1800">
                <a:solidFill>
                  <a:srgbClr val="FF0000"/>
                </a:solidFill>
                <a:latin typeface="Batang"/>
                <a:ea typeface="Batang"/>
                <a:cs typeface="Batang"/>
                <a:sym typeface="Batang"/>
              </a:rPr>
              <a:t>Payment Systems.</a:t>
            </a:r>
            <a:endParaRPr/>
          </a:p>
          <a:p>
            <a:pPr indent="-285750" lvl="0" marL="285750" marR="0" rtl="0" algn="l">
              <a:lnSpc>
                <a:spcPct val="150000"/>
              </a:lnSpc>
              <a:spcBef>
                <a:spcPts val="0"/>
              </a:spcBef>
              <a:spcAft>
                <a:spcPts val="0"/>
              </a:spcAft>
              <a:buClr>
                <a:srgbClr val="000000"/>
              </a:buClr>
              <a:buSzPts val="1800"/>
              <a:buFont typeface="Arial"/>
              <a:buChar char="•"/>
            </a:pPr>
            <a:r>
              <a:rPr b="0" i="0" lang="en" sz="1800" u="none" cap="none" strike="noStrike">
                <a:solidFill>
                  <a:srgbClr val="FF0000"/>
                </a:solidFill>
                <a:latin typeface="Batang"/>
                <a:ea typeface="Batang"/>
                <a:cs typeface="Batang"/>
                <a:sym typeface="Batang"/>
              </a:rPr>
              <a:t>Daughter – sophomore </a:t>
            </a:r>
            <a:r>
              <a:rPr lang="en" sz="1800">
                <a:solidFill>
                  <a:srgbClr val="FF0000"/>
                </a:solidFill>
                <a:latin typeface="Batang"/>
                <a:ea typeface="Batang"/>
                <a:cs typeface="Batang"/>
                <a:sym typeface="Batang"/>
              </a:rPr>
              <a:t>who </a:t>
            </a:r>
            <a:r>
              <a:rPr b="0" i="0" lang="en" sz="1800" u="none" cap="none" strike="noStrike">
                <a:solidFill>
                  <a:srgbClr val="FF0000"/>
                </a:solidFill>
                <a:latin typeface="Batang"/>
                <a:ea typeface="Batang"/>
                <a:cs typeface="Batang"/>
                <a:sym typeface="Batang"/>
              </a:rPr>
              <a:t>loves theater, her flute, HOSA, and singing.</a:t>
            </a:r>
            <a:endParaRPr/>
          </a:p>
          <a:p>
            <a:pPr indent="-285750" lvl="0" marL="285750" marR="0" rtl="0" algn="l">
              <a:lnSpc>
                <a:spcPct val="150000"/>
              </a:lnSpc>
              <a:spcBef>
                <a:spcPts val="0"/>
              </a:spcBef>
              <a:spcAft>
                <a:spcPts val="0"/>
              </a:spcAft>
              <a:buClr>
                <a:srgbClr val="000000"/>
              </a:buClr>
              <a:buSzPts val="1800"/>
              <a:buFont typeface="Arial"/>
              <a:buChar char="•"/>
            </a:pPr>
            <a:r>
              <a:rPr b="0" i="0" lang="en" sz="1800" u="none" cap="none" strike="noStrike">
                <a:solidFill>
                  <a:srgbClr val="FF0000"/>
                </a:solidFill>
                <a:latin typeface="Batang"/>
                <a:ea typeface="Batang"/>
                <a:cs typeface="Batang"/>
                <a:sym typeface="Batang"/>
              </a:rPr>
              <a:t>Son </a:t>
            </a:r>
            <a:r>
              <a:rPr lang="en" sz="1800">
                <a:solidFill>
                  <a:srgbClr val="FF0000"/>
                </a:solidFill>
                <a:latin typeface="Batang"/>
                <a:ea typeface="Batang"/>
                <a:cs typeface="Batang"/>
                <a:sym typeface="Batang"/>
              </a:rPr>
              <a:t>- </a:t>
            </a:r>
            <a:r>
              <a:rPr b="0" i="0" lang="en" sz="1800" u="none" cap="none" strike="noStrike">
                <a:solidFill>
                  <a:srgbClr val="FF0000"/>
                </a:solidFill>
                <a:latin typeface="Batang"/>
                <a:ea typeface="Batang"/>
                <a:cs typeface="Batang"/>
                <a:sym typeface="Batang"/>
              </a:rPr>
              <a:t>7</a:t>
            </a:r>
            <a:r>
              <a:rPr b="0" baseline="30000" i="0" lang="en" sz="1800" u="none" cap="none" strike="noStrike">
                <a:solidFill>
                  <a:srgbClr val="FF0000"/>
                </a:solidFill>
                <a:latin typeface="Batang"/>
                <a:ea typeface="Batang"/>
                <a:cs typeface="Batang"/>
                <a:sym typeface="Batang"/>
              </a:rPr>
              <a:t>th</a:t>
            </a:r>
            <a:r>
              <a:rPr b="0" i="0" lang="en" sz="1800" u="none" cap="none" strike="noStrike">
                <a:solidFill>
                  <a:srgbClr val="FF0000"/>
                </a:solidFill>
                <a:latin typeface="Batang"/>
                <a:ea typeface="Batang"/>
                <a:cs typeface="Batang"/>
                <a:sym typeface="Batang"/>
              </a:rPr>
              <a:t> grader </a:t>
            </a:r>
            <a:r>
              <a:rPr lang="en" sz="1800">
                <a:solidFill>
                  <a:srgbClr val="FF0000"/>
                </a:solidFill>
                <a:latin typeface="Batang"/>
                <a:ea typeface="Batang"/>
                <a:cs typeface="Batang"/>
                <a:sym typeface="Batang"/>
              </a:rPr>
              <a:t>who</a:t>
            </a:r>
            <a:r>
              <a:rPr b="0" i="0" lang="en" sz="1800" u="none" cap="none" strike="noStrike">
                <a:solidFill>
                  <a:srgbClr val="FF0000"/>
                </a:solidFill>
                <a:latin typeface="Batang"/>
                <a:ea typeface="Batang"/>
                <a:cs typeface="Batang"/>
                <a:sym typeface="Batang"/>
              </a:rPr>
              <a:t> loves his saxophone, guitar, cross country, robotics, Boy Scouts and basketball.</a:t>
            </a:r>
            <a:endParaRPr b="0" i="0" sz="1800" u="none" cap="none" strike="noStrike">
              <a:solidFill>
                <a:srgbClr val="000000"/>
              </a:solidFill>
              <a:latin typeface="Batang"/>
              <a:ea typeface="Batang"/>
              <a:cs typeface="Batang"/>
              <a:sym typeface="Batang"/>
            </a:endParaRPr>
          </a:p>
        </p:txBody>
      </p:sp>
      <p:pic>
        <p:nvPicPr>
          <p:cNvPr id="212" name="Google Shape;212;p15"/>
          <p:cNvPicPr preferRelativeResize="0"/>
          <p:nvPr/>
        </p:nvPicPr>
        <p:blipFill rotWithShape="1">
          <a:blip r:embed="rId3">
            <a:alphaModFix/>
          </a:blip>
          <a:srcRect b="0" l="0" r="0" t="0"/>
          <a:stretch/>
        </p:blipFill>
        <p:spPr>
          <a:xfrm>
            <a:off x="168708" y="1655540"/>
            <a:ext cx="2415466" cy="19190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16"/>
          <p:cNvSpPr txBox="1"/>
          <p:nvPr>
            <p:ph type="ctrTitle"/>
          </p:nvPr>
        </p:nvSpPr>
        <p:spPr>
          <a:xfrm>
            <a:off x="1324800" y="1614821"/>
            <a:ext cx="6494400" cy="199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00ACC3"/>
                </a:solidFill>
              </a:rPr>
              <a:t> </a:t>
            </a:r>
            <a:r>
              <a:rPr b="1" lang="en">
                <a:solidFill>
                  <a:srgbClr val="00ACC3"/>
                </a:solidFill>
              </a:rPr>
              <a:t>How Can Educators Reverse the Trend of Declining Soft Skills in the American Workplace?</a:t>
            </a:r>
            <a:endParaRPr b="1">
              <a:solidFill>
                <a:srgbClr val="00ACC3"/>
              </a:solidFill>
            </a:endParaRPr>
          </a:p>
        </p:txBody>
      </p:sp>
      <p:sp>
        <p:nvSpPr>
          <p:cNvPr id="218" name="Google Shape;218;p16"/>
          <p:cNvSpPr txBox="1"/>
          <p:nvPr>
            <p:ph idx="1" type="subTitle"/>
          </p:nvPr>
        </p:nvSpPr>
        <p:spPr>
          <a:xfrm>
            <a:off x="1773750" y="3449654"/>
            <a:ext cx="5596500" cy="78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 </a:t>
            </a:r>
            <a:endParaRPr/>
          </a:p>
        </p:txBody>
      </p:sp>
      <p:sp>
        <p:nvSpPr>
          <p:cNvPr id="219" name="Google Shape;219;p16"/>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7"/>
          <p:cNvSpPr txBox="1"/>
          <p:nvPr>
            <p:ph type="title"/>
          </p:nvPr>
        </p:nvSpPr>
        <p:spPr>
          <a:xfrm>
            <a:off x="2839175" y="4144875"/>
            <a:ext cx="5278800" cy="76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b="1" lang="en" sz="3000"/>
              <a:t>Exaggerated or Not?</a:t>
            </a:r>
            <a:endParaRPr b="1" sz="3000"/>
          </a:p>
        </p:txBody>
      </p:sp>
      <p:sp>
        <p:nvSpPr>
          <p:cNvPr id="225" name="Google Shape;225;p17"/>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descr="Directed by Daniel Brea contact info@lareelhouse.com Insta @TheDanielBrea vimeo.com/thedanielbrea&#10;Stars: Melissa Tucker, Tom Katsis written by Ralph Odierna&#10;&#10;Sites:&#10;www.BreaFilms.com&#10;www.LAReelHouseMedia.com" id="226" name="Google Shape;226;p17" title="A Millennial Job Interview">
            <a:hlinkClick r:id="rId3"/>
          </p:cNvPr>
          <p:cNvPicPr preferRelativeResize="0"/>
          <p:nvPr/>
        </p:nvPicPr>
        <p:blipFill>
          <a:blip r:embed="rId4">
            <a:alphaModFix/>
          </a:blip>
          <a:stretch>
            <a:fillRect/>
          </a:stretch>
        </p:blipFill>
        <p:spPr>
          <a:xfrm>
            <a:off x="2646608" y="306400"/>
            <a:ext cx="5117966" cy="3838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18"/>
          <p:cNvSpPr txBox="1"/>
          <p:nvPr>
            <p:ph type="title"/>
          </p:nvPr>
        </p:nvSpPr>
        <p:spPr>
          <a:xfrm>
            <a:off x="3168926" y="585177"/>
            <a:ext cx="6260400" cy="697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sz="3600"/>
              <a:t>Why…………..</a:t>
            </a:r>
            <a:endParaRPr sz="3600"/>
          </a:p>
        </p:txBody>
      </p:sp>
      <p:sp>
        <p:nvSpPr>
          <p:cNvPr id="232" name="Google Shape;232;p18"/>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graphicFrame>
        <p:nvGraphicFramePr>
          <p:cNvPr id="233" name="Google Shape;233;p18"/>
          <p:cNvGraphicFramePr/>
          <p:nvPr/>
        </p:nvGraphicFramePr>
        <p:xfrm>
          <a:off x="952500" y="1809750"/>
          <a:ext cx="3000000" cy="3000000"/>
        </p:xfrm>
        <a:graphic>
          <a:graphicData uri="http://schemas.openxmlformats.org/drawingml/2006/table">
            <a:tbl>
              <a:tblPr>
                <a:noFill/>
                <a:tableStyleId>{D358C54E-3EAF-4E46-A7C5-10BA2B8D6A2F}</a:tableStyleId>
              </a:tblPr>
              <a:tblGrid>
                <a:gridCol w="2413000"/>
                <a:gridCol w="2413000"/>
                <a:gridCol w="2413000"/>
              </a:tblGrid>
              <a:tr h="38100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Absenteeism</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Know-it-all Syndrome</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Poor communication skills</a:t>
                      </a:r>
                      <a:endParaRPr sz="1800" u="none" cap="none" strike="noStrike">
                        <a:latin typeface="Nixie One"/>
                        <a:ea typeface="Nixie One"/>
                        <a:cs typeface="Nixie One"/>
                        <a:sym typeface="Nixie One"/>
                      </a:endParaRPr>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Bad attitude</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Lack of maturity</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Substance abuse</a:t>
                      </a:r>
                      <a:endParaRPr sz="1800" u="none" cap="none" strike="noStrike">
                        <a:latin typeface="Nixie One"/>
                        <a:ea typeface="Nixie One"/>
                        <a:cs typeface="Nixie One"/>
                        <a:sym typeface="Nixie One"/>
                      </a:endParaRPr>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Cell phone usage</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No desire to work</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Tardiness</a:t>
                      </a:r>
                      <a:endParaRPr sz="1800" u="none" cap="none" strike="noStrike">
                        <a:latin typeface="Nixie One"/>
                        <a:ea typeface="Nixie One"/>
                        <a:cs typeface="Nixie One"/>
                        <a:sym typeface="Nixie One"/>
                      </a:endParaRPr>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Inappropriate remarks or language </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Not adaptable to a new situation</a:t>
                      </a:r>
                      <a:endParaRPr sz="1800" u="none" cap="none" strike="noStrike">
                        <a:latin typeface="Nixie One"/>
                        <a:ea typeface="Nixie One"/>
                        <a:cs typeface="Nixie One"/>
                        <a:sym typeface="Nixie One"/>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Nixie One"/>
                          <a:ea typeface="Nixie One"/>
                          <a:cs typeface="Nixie One"/>
                          <a:sym typeface="Nixie One"/>
                        </a:rPr>
                        <a:t>Wanting to work on a certain shift</a:t>
                      </a:r>
                      <a:endParaRPr sz="1800" u="none" cap="none" strike="noStrike">
                        <a:latin typeface="Nixie One"/>
                        <a:ea typeface="Nixie One"/>
                        <a:cs typeface="Nixie One"/>
                        <a:sym typeface="Nixie One"/>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19"/>
          <p:cNvSpPr txBox="1"/>
          <p:nvPr>
            <p:ph idx="1" type="body"/>
          </p:nvPr>
        </p:nvSpPr>
        <p:spPr>
          <a:xfrm>
            <a:off x="835125" y="61825"/>
            <a:ext cx="7559700" cy="24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2400"/>
              <a:buNone/>
            </a:pPr>
            <a:r>
              <a:rPr b="1" lang="en" sz="3000" u="sng">
                <a:solidFill>
                  <a:srgbClr val="FF0000"/>
                </a:solidFill>
                <a:latin typeface="Nixie One"/>
                <a:ea typeface="Nixie One"/>
                <a:cs typeface="Nixie One"/>
                <a:sym typeface="Nixie One"/>
              </a:rPr>
              <a:t>Soft Skills Definition</a:t>
            </a:r>
            <a:endParaRPr b="1" sz="3000" u="sng">
              <a:solidFill>
                <a:srgbClr val="FF0000"/>
              </a:solidFill>
              <a:latin typeface="Nixie One"/>
              <a:ea typeface="Nixie One"/>
              <a:cs typeface="Nixie One"/>
              <a:sym typeface="Nixie One"/>
            </a:endParaRPr>
          </a:p>
          <a:p>
            <a:pPr indent="-381000" lvl="0" marL="457200" rtl="0" algn="l">
              <a:lnSpc>
                <a:spcPct val="100000"/>
              </a:lnSpc>
              <a:spcBef>
                <a:spcPts val="600"/>
              </a:spcBef>
              <a:spcAft>
                <a:spcPts val="0"/>
              </a:spcAft>
              <a:buClr>
                <a:srgbClr val="FF0000"/>
              </a:buClr>
              <a:buSzPts val="2400"/>
              <a:buFont typeface="Nixie One"/>
              <a:buChar char="◎"/>
            </a:pPr>
            <a:r>
              <a:rPr lang="en">
                <a:solidFill>
                  <a:srgbClr val="FF0000"/>
                </a:solidFill>
                <a:latin typeface="Nixie One"/>
                <a:ea typeface="Nixie One"/>
                <a:cs typeface="Nixie One"/>
                <a:sym typeface="Nixie One"/>
              </a:rPr>
              <a:t>Skills, behaviors, attitudes, personal qualities needed to work and live.</a:t>
            </a:r>
            <a:endParaRPr>
              <a:solidFill>
                <a:srgbClr val="FF0000"/>
              </a:solidFill>
              <a:latin typeface="Nixie One"/>
              <a:ea typeface="Nixie One"/>
              <a:cs typeface="Nixie One"/>
              <a:sym typeface="Nixie One"/>
            </a:endParaRPr>
          </a:p>
          <a:p>
            <a:pPr indent="0" lvl="0" marL="457200" rtl="0" algn="l">
              <a:lnSpc>
                <a:spcPct val="100000"/>
              </a:lnSpc>
              <a:spcBef>
                <a:spcPts val="600"/>
              </a:spcBef>
              <a:spcAft>
                <a:spcPts val="0"/>
              </a:spcAft>
              <a:buSzPts val="2400"/>
              <a:buNone/>
            </a:pPr>
            <a:r>
              <a:t/>
            </a:r>
            <a:endParaRPr>
              <a:solidFill>
                <a:srgbClr val="FF0000"/>
              </a:solidFill>
              <a:latin typeface="Nixie One"/>
              <a:ea typeface="Nixie One"/>
              <a:cs typeface="Nixie One"/>
              <a:sym typeface="Nixie One"/>
            </a:endParaRPr>
          </a:p>
          <a:p>
            <a:pPr indent="-381000" lvl="0" marL="457200" rtl="0" algn="l">
              <a:lnSpc>
                <a:spcPct val="100000"/>
              </a:lnSpc>
              <a:spcBef>
                <a:spcPts val="600"/>
              </a:spcBef>
              <a:spcAft>
                <a:spcPts val="0"/>
              </a:spcAft>
              <a:buClr>
                <a:srgbClr val="FF0000"/>
              </a:buClr>
              <a:buSzPts val="2400"/>
              <a:buFont typeface="Nixie One"/>
              <a:buChar char="◎"/>
            </a:pPr>
            <a:r>
              <a:rPr lang="en">
                <a:solidFill>
                  <a:srgbClr val="FF0000"/>
                </a:solidFill>
                <a:latin typeface="Nixie One"/>
                <a:ea typeface="Nixie One"/>
                <a:cs typeface="Nixie One"/>
                <a:sym typeface="Nixie One"/>
              </a:rPr>
              <a:t>Complement other skills such as technical, vocational, and academic skills.</a:t>
            </a:r>
            <a:endParaRPr>
              <a:solidFill>
                <a:srgbClr val="FF0000"/>
              </a:solidFill>
              <a:latin typeface="Nixie One"/>
              <a:ea typeface="Nixie One"/>
              <a:cs typeface="Nixie One"/>
              <a:sym typeface="Nixie One"/>
            </a:endParaRPr>
          </a:p>
          <a:p>
            <a:pPr indent="0" lvl="0" marL="457200" rtl="0" algn="l">
              <a:lnSpc>
                <a:spcPct val="100000"/>
              </a:lnSpc>
              <a:spcBef>
                <a:spcPts val="600"/>
              </a:spcBef>
              <a:spcAft>
                <a:spcPts val="0"/>
              </a:spcAft>
              <a:buSzPts val="2400"/>
              <a:buNone/>
            </a:pPr>
            <a:r>
              <a:t/>
            </a:r>
            <a:endParaRPr>
              <a:solidFill>
                <a:srgbClr val="FF0000"/>
              </a:solidFill>
              <a:latin typeface="Nixie One"/>
              <a:ea typeface="Nixie One"/>
              <a:cs typeface="Nixie One"/>
              <a:sym typeface="Nixie One"/>
            </a:endParaRPr>
          </a:p>
          <a:p>
            <a:pPr indent="-381000" lvl="0" marL="457200" rtl="0" algn="l">
              <a:lnSpc>
                <a:spcPct val="100000"/>
              </a:lnSpc>
              <a:spcBef>
                <a:spcPts val="600"/>
              </a:spcBef>
              <a:spcAft>
                <a:spcPts val="0"/>
              </a:spcAft>
              <a:buClr>
                <a:srgbClr val="FF0000"/>
              </a:buClr>
              <a:buSzPts val="2400"/>
              <a:buFont typeface="Nixie One"/>
              <a:buChar char="◎"/>
            </a:pPr>
            <a:r>
              <a:rPr lang="en">
                <a:solidFill>
                  <a:srgbClr val="FF0000"/>
                </a:solidFill>
                <a:latin typeface="Nixie One"/>
                <a:ea typeface="Nixie One"/>
                <a:cs typeface="Nixie One"/>
                <a:sym typeface="Nixie One"/>
              </a:rPr>
              <a:t>Different from hard skills which are quantifiable and measurable. </a:t>
            </a:r>
            <a:endParaRPr>
              <a:solidFill>
                <a:srgbClr val="FF0000"/>
              </a:solidFill>
              <a:latin typeface="Nixie One"/>
              <a:ea typeface="Nixie One"/>
              <a:cs typeface="Nixie One"/>
              <a:sym typeface="Nixie One"/>
            </a:endParaRPr>
          </a:p>
          <a:p>
            <a:pPr indent="-228600" lvl="0" marL="457200" rtl="0" algn="l">
              <a:lnSpc>
                <a:spcPct val="100000"/>
              </a:lnSpc>
              <a:spcBef>
                <a:spcPts val="0"/>
              </a:spcBef>
              <a:spcAft>
                <a:spcPts val="0"/>
              </a:spcAft>
              <a:buSzPts val="2400"/>
              <a:buFont typeface="Nixie One"/>
              <a:buNone/>
            </a:pPr>
            <a:r>
              <a:t/>
            </a:r>
            <a:endParaRPr>
              <a:latin typeface="Nixie One"/>
              <a:ea typeface="Nixie One"/>
              <a:cs typeface="Nixie One"/>
              <a:sym typeface="Nixie One"/>
            </a:endParaRPr>
          </a:p>
          <a:p>
            <a:pPr indent="-342900" lvl="0" marL="457200" rtl="0" algn="l">
              <a:lnSpc>
                <a:spcPct val="115000"/>
              </a:lnSpc>
              <a:spcBef>
                <a:spcPts val="0"/>
              </a:spcBef>
              <a:spcAft>
                <a:spcPts val="0"/>
              </a:spcAft>
              <a:buClr>
                <a:srgbClr val="00ACC3"/>
              </a:buClr>
              <a:buSzPts val="1800"/>
              <a:buFont typeface="Ubuntu"/>
              <a:buChar char="◎"/>
            </a:pPr>
            <a:r>
              <a:rPr lang="en" sz="1100">
                <a:solidFill>
                  <a:srgbClr val="00ACC3"/>
                </a:solidFill>
                <a:highlight>
                  <a:srgbClr val="FFFFFF"/>
                </a:highlight>
                <a:latin typeface="Nixie One"/>
                <a:ea typeface="Nixie One"/>
                <a:cs typeface="Nixie One"/>
                <a:sym typeface="Nixie One"/>
              </a:rPr>
              <a:t>Lippman, L. H., Ryberg, R., Carney, R., &amp; Moore, K. A. (2015). Workforce Connections. Key  “soft </a:t>
            </a:r>
            <a:endParaRPr sz="1100">
              <a:solidFill>
                <a:srgbClr val="00ACC3"/>
              </a:solidFill>
              <a:highlight>
                <a:srgbClr val="FFFFFF"/>
              </a:highlight>
              <a:latin typeface="Nixie One"/>
              <a:ea typeface="Nixie One"/>
              <a:cs typeface="Nixie One"/>
              <a:sym typeface="Nixie One"/>
            </a:endParaRPr>
          </a:p>
          <a:p>
            <a:pPr indent="-342900" lvl="1" marL="914400" rtl="0" algn="l">
              <a:lnSpc>
                <a:spcPct val="115000"/>
              </a:lnSpc>
              <a:spcBef>
                <a:spcPts val="0"/>
              </a:spcBef>
              <a:spcAft>
                <a:spcPts val="0"/>
              </a:spcAft>
              <a:buClr>
                <a:srgbClr val="00ACC3"/>
              </a:buClr>
              <a:buSzPts val="1800"/>
              <a:buFont typeface="Ubuntu"/>
              <a:buChar char="◉"/>
            </a:pPr>
            <a:r>
              <a:rPr lang="en" sz="1100">
                <a:solidFill>
                  <a:srgbClr val="00ACC3"/>
                </a:solidFill>
                <a:highlight>
                  <a:srgbClr val="FFFFFF"/>
                </a:highlight>
                <a:latin typeface="Nixie One"/>
                <a:ea typeface="Nixie One"/>
                <a:cs typeface="Nixie One"/>
                <a:sym typeface="Nixie One"/>
              </a:rPr>
              <a:t>skills” that foster youth workforce success: toward a consensus across fields. USA: Child Trends Publication, 4.</a:t>
            </a:r>
            <a:endParaRPr sz="1100">
              <a:solidFill>
                <a:srgbClr val="00ACC3"/>
              </a:solidFill>
              <a:highlight>
                <a:srgbClr val="FFFFFF"/>
              </a:highlight>
              <a:latin typeface="Nixie One"/>
              <a:ea typeface="Nixie One"/>
              <a:cs typeface="Nixie One"/>
              <a:sym typeface="Nixie One"/>
            </a:endParaRPr>
          </a:p>
          <a:p>
            <a:pPr indent="-228600" lvl="0" marL="457200" rtl="0" algn="l">
              <a:lnSpc>
                <a:spcPct val="115000"/>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457200" rtl="0" algn="l">
              <a:lnSpc>
                <a:spcPct val="115000"/>
              </a:lnSpc>
              <a:spcBef>
                <a:spcPts val="0"/>
              </a:spcBef>
              <a:spcAft>
                <a:spcPts val="0"/>
              </a:spcAft>
              <a:buSzPts val="2400"/>
              <a:buNone/>
            </a:pPr>
            <a:r>
              <a:t/>
            </a:r>
            <a:endParaRPr/>
          </a:p>
          <a:p>
            <a:pPr indent="0" lvl="0" marL="0" rtl="0" algn="ctr">
              <a:lnSpc>
                <a:spcPct val="100000"/>
              </a:lnSpc>
              <a:spcBef>
                <a:spcPts val="2600"/>
              </a:spcBef>
              <a:spcAft>
                <a:spcPts val="0"/>
              </a:spcAft>
              <a:buSzPts val="2400"/>
              <a:buNone/>
            </a:pPr>
            <a:r>
              <a:t/>
            </a:r>
            <a:endParaRPr sz="1400" u="sng"/>
          </a:p>
        </p:txBody>
      </p:sp>
      <p:sp>
        <p:nvSpPr>
          <p:cNvPr id="239" name="Google Shape;239;p19"/>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0"/>
          <p:cNvSpPr txBox="1"/>
          <p:nvPr>
            <p:ph type="title"/>
          </p:nvPr>
        </p:nvSpPr>
        <p:spPr>
          <a:xfrm>
            <a:off x="2839225" y="747975"/>
            <a:ext cx="5275500" cy="641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3600"/>
              <a:t>Soft Skills Also Known As. . . . . .</a:t>
            </a:r>
            <a:endParaRPr b="1" sz="3600"/>
          </a:p>
        </p:txBody>
      </p:sp>
      <p:sp>
        <p:nvSpPr>
          <p:cNvPr id="245" name="Google Shape;245;p20"/>
          <p:cNvSpPr txBox="1"/>
          <p:nvPr>
            <p:ph idx="1" type="body"/>
          </p:nvPr>
        </p:nvSpPr>
        <p:spPr>
          <a:xfrm>
            <a:off x="808025" y="1837525"/>
            <a:ext cx="2508000" cy="33756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00D1C6"/>
              </a:buClr>
              <a:buSzPts val="2400"/>
              <a:buFont typeface="Nixie One"/>
              <a:buChar char="★"/>
            </a:pPr>
            <a:r>
              <a:rPr b="1" lang="en" sz="2400">
                <a:solidFill>
                  <a:srgbClr val="00D1C6"/>
                </a:solidFill>
                <a:latin typeface="Nixie One"/>
                <a:ea typeface="Nixie One"/>
                <a:cs typeface="Nixie One"/>
                <a:sym typeface="Nixie One"/>
              </a:rPr>
              <a:t>Workplace Skills</a:t>
            </a:r>
            <a:endParaRPr b="1" sz="2400">
              <a:solidFill>
                <a:srgbClr val="00D1C6"/>
              </a:solidFill>
              <a:latin typeface="Nixie One"/>
              <a:ea typeface="Nixie One"/>
              <a:cs typeface="Nixie One"/>
              <a:sym typeface="Nixie One"/>
            </a:endParaRPr>
          </a:p>
          <a:p>
            <a:pPr indent="0" lvl="0" marL="0" rtl="0" algn="l">
              <a:lnSpc>
                <a:spcPct val="100000"/>
              </a:lnSpc>
              <a:spcBef>
                <a:spcPts val="600"/>
              </a:spcBef>
              <a:spcAft>
                <a:spcPts val="0"/>
              </a:spcAft>
              <a:buSzPts val="1400"/>
              <a:buNone/>
            </a:pPr>
            <a:r>
              <a:rPr lang="en"/>
              <a:t> </a:t>
            </a:r>
            <a:endParaRPr/>
          </a:p>
        </p:txBody>
      </p:sp>
      <p:sp>
        <p:nvSpPr>
          <p:cNvPr id="246" name="Google Shape;246;p20"/>
          <p:cNvSpPr txBox="1"/>
          <p:nvPr>
            <p:ph idx="2" type="body"/>
          </p:nvPr>
        </p:nvSpPr>
        <p:spPr>
          <a:xfrm>
            <a:off x="3499508" y="1848936"/>
            <a:ext cx="2234700" cy="33756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BBCD00"/>
              </a:buClr>
              <a:buSzPts val="2400"/>
              <a:buFont typeface="Nixie One"/>
              <a:buChar char="★"/>
            </a:pPr>
            <a:r>
              <a:rPr b="1" lang="en" sz="2400">
                <a:solidFill>
                  <a:srgbClr val="BBCD00"/>
                </a:solidFill>
                <a:latin typeface="Nixie One"/>
                <a:ea typeface="Nixie One"/>
                <a:cs typeface="Nixie One"/>
                <a:sym typeface="Nixie One"/>
              </a:rPr>
              <a:t>Resume Skills</a:t>
            </a:r>
            <a:endParaRPr b="1" sz="2400">
              <a:solidFill>
                <a:srgbClr val="BBCD00"/>
              </a:solidFill>
              <a:latin typeface="Nixie One"/>
              <a:ea typeface="Nixie One"/>
              <a:cs typeface="Nixie One"/>
              <a:sym typeface="Nixie One"/>
            </a:endParaRPr>
          </a:p>
          <a:p>
            <a:pPr indent="0" lvl="0" marL="457200" rtl="0" algn="l">
              <a:lnSpc>
                <a:spcPct val="100000"/>
              </a:lnSpc>
              <a:spcBef>
                <a:spcPts val="600"/>
              </a:spcBef>
              <a:spcAft>
                <a:spcPts val="0"/>
              </a:spcAft>
              <a:buSzPts val="1400"/>
              <a:buNone/>
            </a:pPr>
            <a:r>
              <a:rPr lang="en" sz="2400">
                <a:solidFill>
                  <a:srgbClr val="BBCD00"/>
                </a:solidFill>
                <a:latin typeface="Nixie One"/>
                <a:ea typeface="Nixie One"/>
                <a:cs typeface="Nixie One"/>
                <a:sym typeface="Nixie One"/>
              </a:rPr>
              <a:t> </a:t>
            </a:r>
            <a:endParaRPr sz="2400">
              <a:solidFill>
                <a:srgbClr val="BBCD00"/>
              </a:solidFill>
              <a:latin typeface="Nixie One"/>
              <a:ea typeface="Nixie One"/>
              <a:cs typeface="Nixie One"/>
              <a:sym typeface="Nixie One"/>
            </a:endParaRPr>
          </a:p>
        </p:txBody>
      </p:sp>
      <p:sp>
        <p:nvSpPr>
          <p:cNvPr id="247" name="Google Shape;247;p20"/>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48" name="Google Shape;248;p20"/>
          <p:cNvSpPr txBox="1"/>
          <p:nvPr/>
        </p:nvSpPr>
        <p:spPr>
          <a:xfrm>
            <a:off x="5870378" y="1803357"/>
            <a:ext cx="3000000" cy="30000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600"/>
              </a:spcBef>
              <a:spcAft>
                <a:spcPts val="0"/>
              </a:spcAft>
              <a:buClr>
                <a:srgbClr val="FF0000"/>
              </a:buClr>
              <a:buSzPts val="2400"/>
              <a:buFont typeface="Nixie One"/>
              <a:buChar char="★"/>
            </a:pPr>
            <a:r>
              <a:rPr b="1" i="0" lang="en" sz="2400" u="none" cap="none" strike="noStrike">
                <a:solidFill>
                  <a:srgbClr val="FF0000"/>
                </a:solidFill>
                <a:latin typeface="Nixie One"/>
                <a:ea typeface="Nixie One"/>
                <a:cs typeface="Nixie One"/>
                <a:sym typeface="Nixie One"/>
              </a:rPr>
              <a:t>Employability Skills</a:t>
            </a:r>
            <a:endParaRPr b="1" i="0" sz="2400" u="none" cap="none" strike="noStrike">
              <a:solidFill>
                <a:srgbClr val="FF0000"/>
              </a:solidFill>
              <a:latin typeface="Nixie One"/>
              <a:ea typeface="Nixie One"/>
              <a:cs typeface="Nixie One"/>
              <a:sym typeface="Nixie One"/>
            </a:endParaRPr>
          </a:p>
          <a:p>
            <a:pPr indent="0" lvl="0" marL="457200" marR="0" rtl="0" algn="l">
              <a:lnSpc>
                <a:spcPct val="100000"/>
              </a:lnSpc>
              <a:spcBef>
                <a:spcPts val="600"/>
              </a:spcBef>
              <a:spcAft>
                <a:spcPts val="0"/>
              </a:spcAft>
              <a:buClr>
                <a:srgbClr val="000000"/>
              </a:buClr>
              <a:buSzPts val="1400"/>
              <a:buFont typeface="Arial"/>
              <a:buNone/>
            </a:pPr>
            <a:r>
              <a:rPr b="0" i="0" lang="en" sz="1400" u="none" cap="none" strike="noStrike">
                <a:solidFill>
                  <a:srgbClr val="FF0000"/>
                </a:solidFill>
                <a:latin typeface="Varela Round"/>
                <a:ea typeface="Varela Round"/>
                <a:cs typeface="Varela Round"/>
                <a:sym typeface="Varela Round"/>
              </a:rPr>
              <a:t> </a:t>
            </a:r>
            <a:endParaRPr b="0" i="0" sz="1400" u="none" cap="none" strike="noStrike">
              <a:solidFill>
                <a:srgbClr val="FF0000"/>
              </a:solidFill>
              <a:latin typeface="Arial"/>
              <a:ea typeface="Arial"/>
              <a:cs typeface="Arial"/>
              <a:sym typeface="Arial"/>
            </a:endParaRPr>
          </a:p>
        </p:txBody>
      </p:sp>
      <p:sp>
        <p:nvSpPr>
          <p:cNvPr id="249" name="Google Shape;249;p20"/>
          <p:cNvSpPr txBox="1"/>
          <p:nvPr>
            <p:ph idx="3" type="body"/>
          </p:nvPr>
        </p:nvSpPr>
        <p:spPr>
          <a:xfrm>
            <a:off x="6106803" y="3118946"/>
            <a:ext cx="2061600" cy="33756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00D1C6"/>
              </a:buClr>
              <a:buSzPts val="2400"/>
              <a:buFont typeface="Nixie One"/>
              <a:buChar char="★"/>
            </a:pPr>
            <a:r>
              <a:rPr b="1" lang="en" sz="2400">
                <a:solidFill>
                  <a:srgbClr val="00D1C6"/>
                </a:solidFill>
                <a:latin typeface="Nixie One"/>
                <a:ea typeface="Nixie One"/>
                <a:cs typeface="Nixie One"/>
                <a:sym typeface="Nixie One"/>
              </a:rPr>
              <a:t>Skan Skills</a:t>
            </a:r>
            <a:endParaRPr b="1" sz="2400">
              <a:solidFill>
                <a:srgbClr val="00D1C6"/>
              </a:solidFill>
              <a:latin typeface="Nixie One"/>
              <a:ea typeface="Nixie One"/>
              <a:cs typeface="Nixie One"/>
              <a:sym typeface="Nixie One"/>
            </a:endParaRPr>
          </a:p>
          <a:p>
            <a:pPr indent="0" lvl="0" marL="0" rtl="0" algn="l">
              <a:lnSpc>
                <a:spcPct val="100000"/>
              </a:lnSpc>
              <a:spcBef>
                <a:spcPts val="600"/>
              </a:spcBef>
              <a:spcAft>
                <a:spcPts val="0"/>
              </a:spcAft>
              <a:buSzPts val="1400"/>
              <a:buNone/>
            </a:pPr>
            <a:r>
              <a:t/>
            </a:r>
            <a:endParaRPr>
              <a:latin typeface="Nixie One"/>
              <a:ea typeface="Nixie One"/>
              <a:cs typeface="Nixie One"/>
              <a:sym typeface="Nixie One"/>
            </a:endParaRPr>
          </a:p>
        </p:txBody>
      </p:sp>
      <p:sp>
        <p:nvSpPr>
          <p:cNvPr id="250" name="Google Shape;250;p20"/>
          <p:cNvSpPr txBox="1"/>
          <p:nvPr>
            <p:ph idx="3" type="body"/>
          </p:nvPr>
        </p:nvSpPr>
        <p:spPr>
          <a:xfrm>
            <a:off x="2970095" y="3115557"/>
            <a:ext cx="2716800" cy="33756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rgbClr val="F8BB00"/>
              </a:buClr>
              <a:buSzPts val="2400"/>
              <a:buFont typeface="Nixie One"/>
              <a:buChar char="★"/>
            </a:pPr>
            <a:r>
              <a:rPr b="1" lang="en" sz="2400">
                <a:solidFill>
                  <a:srgbClr val="F8BB00"/>
                </a:solidFill>
                <a:latin typeface="Nixie One"/>
                <a:ea typeface="Nixie One"/>
                <a:cs typeface="Nixie One"/>
                <a:sym typeface="Nixie One"/>
              </a:rPr>
              <a:t>Professional Skills</a:t>
            </a:r>
            <a:endParaRPr b="1" sz="2400">
              <a:solidFill>
                <a:srgbClr val="F8BB00"/>
              </a:solidFill>
              <a:latin typeface="Nixie One"/>
              <a:ea typeface="Nixie One"/>
              <a:cs typeface="Nixie One"/>
              <a:sym typeface="Nixie One"/>
            </a:endParaRPr>
          </a:p>
          <a:p>
            <a:pPr indent="0" lvl="0" marL="457200" rtl="0" algn="l">
              <a:lnSpc>
                <a:spcPct val="100000"/>
              </a:lnSpc>
              <a:spcBef>
                <a:spcPts val="600"/>
              </a:spcBef>
              <a:spcAft>
                <a:spcPts val="0"/>
              </a:spcAft>
              <a:buSzPts val="1400"/>
              <a:buNone/>
            </a:pPr>
            <a:r>
              <a:t/>
            </a:r>
            <a:endParaRPr b="1" sz="2400">
              <a:solidFill>
                <a:srgbClr val="F8BB00"/>
              </a:solidFill>
              <a:latin typeface="Nixie One"/>
              <a:ea typeface="Nixie One"/>
              <a:cs typeface="Nixie One"/>
              <a:sym typeface="Nixie One"/>
            </a:endParaRPr>
          </a:p>
          <a:p>
            <a:pPr indent="0" lvl="0" marL="0" rtl="0" algn="l">
              <a:lnSpc>
                <a:spcPct val="100000"/>
              </a:lnSpc>
              <a:spcBef>
                <a:spcPts val="600"/>
              </a:spcBef>
              <a:spcAft>
                <a:spcPts val="0"/>
              </a:spcAft>
              <a:buSzPts val="1400"/>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1"/>
          <p:cNvSpPr txBox="1"/>
          <p:nvPr>
            <p:ph type="title"/>
          </p:nvPr>
        </p:nvSpPr>
        <p:spPr>
          <a:xfrm>
            <a:off x="2420375" y="4220050"/>
            <a:ext cx="5278800" cy="76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b="1" lang="en" sz="3000"/>
              <a:t>Definition of Soft Skills</a:t>
            </a:r>
            <a:endParaRPr b="1" sz="3000"/>
          </a:p>
        </p:txBody>
      </p:sp>
      <p:sp>
        <p:nvSpPr>
          <p:cNvPr id="256" name="Google Shape;256;p2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descr="So, What Are These Things Called “Soft Skills”?&#10;Soft Skills’ is a catch-all term referring to various behaviors that help people work and socialize well with others. In short, they are the good manners and personality traits needed to get along with others and build positive relationships." id="257" name="Google Shape;257;p21" title="What Are Soft Skills?">
            <a:hlinkClick r:id="rId3"/>
          </p:cNvPr>
          <p:cNvPicPr preferRelativeResize="0"/>
          <p:nvPr/>
        </p:nvPicPr>
        <p:blipFill>
          <a:blip r:embed="rId4">
            <a:alphaModFix/>
          </a:blip>
          <a:stretch>
            <a:fillRect/>
          </a:stretch>
        </p:blipFill>
        <p:spPr>
          <a:xfrm>
            <a:off x="3127175" y="33720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