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2" r:id="rId4"/>
  </p:sldMasterIdLst>
  <p:notesMasterIdLst>
    <p:notesMasterId r:id="rId18"/>
  </p:notesMasterIdLst>
  <p:handoutMasterIdLst>
    <p:handoutMasterId r:id="rId19"/>
  </p:handoutMasterIdLst>
  <p:sldIdLst>
    <p:sldId id="259" r:id="rId5"/>
    <p:sldId id="336" r:id="rId6"/>
    <p:sldId id="260" r:id="rId7"/>
    <p:sldId id="338" r:id="rId8"/>
    <p:sldId id="339" r:id="rId9"/>
    <p:sldId id="337" r:id="rId10"/>
    <p:sldId id="331" r:id="rId11"/>
    <p:sldId id="333" r:id="rId12"/>
    <p:sldId id="335" r:id="rId13"/>
    <p:sldId id="310" r:id="rId14"/>
    <p:sldId id="341" r:id="rId15"/>
    <p:sldId id="342" r:id="rId16"/>
    <p:sldId id="295" r:id="rId17"/>
  </p:sldIdLst>
  <p:sldSz cx="12188825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STIDDARD" initials="JS" lastIdx="1" clrIdx="0">
    <p:extLst>
      <p:ext uri="{19B8F6BF-5375-455C-9EA6-DF929625EA0E}">
        <p15:presenceInfo xmlns:p15="http://schemas.microsoft.com/office/powerpoint/2012/main" userId="S-1-5-21-801508139-1131765775-1537874043-19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44858C"/>
    <a:srgbClr val="FFCC66"/>
    <a:srgbClr val="0AC620"/>
    <a:srgbClr val="578397"/>
    <a:srgbClr val="D0DEFC"/>
    <a:srgbClr val="13326F"/>
    <a:srgbClr val="669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9" autoAdjust="0"/>
    <p:restoredTop sz="79008" autoAdjust="0"/>
  </p:normalViewPr>
  <p:slideViewPr>
    <p:cSldViewPr showGuides="1">
      <p:cViewPr varScale="1">
        <p:scale>
          <a:sx n="55" d="100"/>
          <a:sy n="55" d="100"/>
        </p:scale>
        <p:origin x="1134" y="72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65" d="100"/>
          <a:sy n="65" d="100"/>
        </p:scale>
        <p:origin x="2442" y="7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0" tIns="46661" rIns="93320" bIns="4666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20" tIns="46661" rIns="93320" bIns="46661" rtlCol="0"/>
          <a:lstStyle>
            <a:lvl1pPr algn="r">
              <a:defRPr sz="1200"/>
            </a:lvl1pPr>
          </a:lstStyle>
          <a:p>
            <a:r>
              <a:rPr lang="en-US"/>
              <a:t>10/24/2018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0" tIns="46661" rIns="93320" bIns="4666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20" tIns="46661" rIns="93320" bIns="46661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0" tIns="46661" rIns="93320" bIns="46661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20" tIns="46661" rIns="93320" bIns="46661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10/24/2018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0" tIns="46661" rIns="93320" bIns="4666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0" tIns="46661" rIns="93320" bIns="4666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0" tIns="46661" rIns="93320" bIns="46661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20" tIns="46661" rIns="93320" bIns="46661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01FD7D-9294-4065-AE48-1955671F5A4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10/24/2018</a:t>
            </a:r>
          </a:p>
        </p:txBody>
      </p:sp>
    </p:spTree>
    <p:extLst>
      <p:ext uri="{BB962C8B-B14F-4D97-AF65-F5344CB8AC3E}">
        <p14:creationId xmlns:p14="http://schemas.microsoft.com/office/powerpoint/2010/main" val="2748074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610BC5-A309-421C-BBD2-E19B56326D9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10/24/2018</a:t>
            </a:r>
          </a:p>
        </p:txBody>
      </p:sp>
    </p:spTree>
    <p:extLst>
      <p:ext uri="{BB962C8B-B14F-4D97-AF65-F5344CB8AC3E}">
        <p14:creationId xmlns:p14="http://schemas.microsoft.com/office/powerpoint/2010/main" val="2514102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610BC5-A309-421C-BBD2-E19B56326D9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10/24/2018</a:t>
            </a:r>
          </a:p>
        </p:txBody>
      </p:sp>
    </p:spTree>
    <p:extLst>
      <p:ext uri="{BB962C8B-B14F-4D97-AF65-F5344CB8AC3E}">
        <p14:creationId xmlns:p14="http://schemas.microsoft.com/office/powerpoint/2010/main" val="2058401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610BC5-A309-421C-BBD2-E19B56326D9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10/24/2018</a:t>
            </a:r>
          </a:p>
        </p:txBody>
      </p:sp>
    </p:spTree>
    <p:extLst>
      <p:ext uri="{BB962C8B-B14F-4D97-AF65-F5344CB8AC3E}">
        <p14:creationId xmlns:p14="http://schemas.microsoft.com/office/powerpoint/2010/main" val="143625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 the lifetime of the Pell Grant program, the share of Pell Grant aid to proprietary institutions has changed significantly. For example, in the 2009-2010 award year, approximately 25 percent of total Pell Grant aid went to students at proprietary institutions; in the 2015-2016 and 2016-17 award years those figures were 17 and 15 percent, respectively.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610BC5-A309-421C-BBD2-E19B56326D9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10/24/2018</a:t>
            </a:r>
          </a:p>
        </p:txBody>
      </p:sp>
    </p:spTree>
    <p:extLst>
      <p:ext uri="{BB962C8B-B14F-4D97-AF65-F5344CB8AC3E}">
        <p14:creationId xmlns:p14="http://schemas.microsoft.com/office/powerpoint/2010/main" val="2615379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610BC5-A309-421C-BBD2-E19B56326D9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10/24/2018</a:t>
            </a:r>
          </a:p>
        </p:txBody>
      </p:sp>
    </p:spTree>
    <p:extLst>
      <p:ext uri="{BB962C8B-B14F-4D97-AF65-F5344CB8AC3E}">
        <p14:creationId xmlns:p14="http://schemas.microsoft.com/office/powerpoint/2010/main" val="2973304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2988" y="525463"/>
            <a:ext cx="4683125" cy="2635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2/13/2017</a:t>
            </a:r>
          </a:p>
        </p:txBody>
      </p:sp>
    </p:spTree>
    <p:extLst>
      <p:ext uri="{BB962C8B-B14F-4D97-AF65-F5344CB8AC3E}">
        <p14:creationId xmlns:p14="http://schemas.microsoft.com/office/powerpoint/2010/main" val="3926514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2988" y="525463"/>
            <a:ext cx="4683125" cy="26352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2/13/2017</a:t>
            </a:r>
          </a:p>
        </p:txBody>
      </p:sp>
    </p:spTree>
    <p:extLst>
      <p:ext uri="{BB962C8B-B14F-4D97-AF65-F5344CB8AC3E}">
        <p14:creationId xmlns:p14="http://schemas.microsoft.com/office/powerpoint/2010/main" val="17558860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2133C90-5496-4047-9BC0-71F9D038016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10/24/2018</a:t>
            </a:r>
          </a:p>
        </p:txBody>
      </p:sp>
    </p:spTree>
    <p:extLst>
      <p:ext uri="{BB962C8B-B14F-4D97-AF65-F5344CB8AC3E}">
        <p14:creationId xmlns:p14="http://schemas.microsoft.com/office/powerpoint/2010/main" val="2841414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32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53C03-C60F-4FF5-BBBF-078D44B72E7D}" type="datetime1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ardrop 3"/>
          <p:cNvSpPr/>
          <p:nvPr userDrawn="1"/>
        </p:nvSpPr>
        <p:spPr>
          <a:xfrm rot="5400000" flipH="1" flipV="1">
            <a:off x="6019534" y="1375807"/>
            <a:ext cx="612648" cy="61248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9544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74BA6-2CAA-43FD-B6CB-325C80A91D3E}" type="datetime1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CF713D0-2DF1-4E77-844E-407575547A8C}"/>
              </a:ext>
            </a:extLst>
          </p:cNvPr>
          <p:cNvSpPr/>
          <p:nvPr userDrawn="1"/>
        </p:nvSpPr>
        <p:spPr>
          <a:xfrm>
            <a:off x="5103812" y="0"/>
            <a:ext cx="6324601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55298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6D9D-9483-42E7-8CD7-15EDE1A4DDC4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45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45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5F10-92B8-46C7-A107-1CF6EB1C2F18}" type="datetime1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51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274638"/>
            <a:ext cx="9371172" cy="1143000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FF993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2" y="1600206"/>
            <a:ext cx="9371172" cy="4525963"/>
          </a:xfrm>
        </p:spPr>
        <p:txBody>
          <a:bodyPr/>
          <a:lstStyle>
            <a:lvl1pPr marL="342900" indent="-342900">
              <a:buClr>
                <a:srgbClr val="FF9933"/>
              </a:buClr>
              <a:buFont typeface="Wingdings" panose="05000000000000000000" pitchFamily="2" charset="2"/>
              <a:buChar char="§"/>
              <a:defRPr sz="2000">
                <a:latin typeface="Arial Narrow" panose="020B0606020202030204" pitchFamily="34" charset="0"/>
              </a:defRPr>
            </a:lvl1pPr>
            <a:lvl2pPr marL="742950" indent="-285750">
              <a:buClr>
                <a:srgbClr val="44858C"/>
              </a:buClr>
              <a:buFont typeface="Courier New" panose="02070309020205020404" pitchFamily="49" charset="0"/>
              <a:buChar char="o"/>
              <a:defRPr sz="2000">
                <a:latin typeface="Arial Narrow" panose="020B0606020202030204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052" name="Picture 4" descr="Image result for us capitol dome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770" r="50503"/>
          <a:stretch/>
        </p:blipFill>
        <p:spPr bwMode="auto">
          <a:xfrm>
            <a:off x="0" y="0"/>
            <a:ext cx="18952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895242" cy="6858000"/>
          </a:xfrm>
          <a:prstGeom prst="rect">
            <a:avLst/>
          </a:prstGeom>
          <a:solidFill>
            <a:srgbClr val="44858C">
              <a:alpha val="65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1A01-0FF1-467E-B344-8F7D0706474A}" type="datetime1">
              <a:rPr lang="en-US" smtClean="0"/>
              <a:pPr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9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7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06E3-B742-4986-90B6-990F07048832}" type="datetime1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08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6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6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372C-B131-4034-B61F-BCF761990A4F}" type="datetime1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5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70B50-D705-4567-8892-606DA8DDC082}" type="datetime1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6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3B8A-AC5E-448D-90F1-5F90DC8C0860}" type="datetime1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0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0D57-1DF2-4CE0-A88F-4398D994BF4C}" type="datetime1">
              <a:rPr lang="en-US" smtClean="0"/>
              <a:t>3/21/2019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29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6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7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6" y="1435103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1A79-789F-42C6-A798-E2703A37BA23}" type="datetime1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2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6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7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41A01-0FF1-467E-B344-8F7D0706474A}" type="datetime1">
              <a:rPr lang="en-US" smtClean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7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6" y="6356357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79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4" r:id="rId2"/>
    <p:sldLayoutId id="214748435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  <p:sldLayoutId id="2147484353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us capitol landscap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" t="12160" r="-375" b="31871"/>
          <a:stretch/>
        </p:blipFill>
        <p:spPr bwMode="auto">
          <a:xfrm>
            <a:off x="0" y="-41909"/>
            <a:ext cx="12188825" cy="435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-78289"/>
            <a:ext cx="12188825" cy="6936289"/>
          </a:xfrm>
          <a:prstGeom prst="rect">
            <a:avLst/>
          </a:prstGeom>
          <a:solidFill>
            <a:srgbClr val="44858C">
              <a:alpha val="6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3677" y="4572000"/>
            <a:ext cx="9364497" cy="1808789"/>
          </a:xfrm>
          <a:noFill/>
        </p:spPr>
        <p:txBody>
          <a:bodyPr>
            <a:normAutofit lnSpcReduction="10000"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</a:rPr>
              <a:t>Alisha </a:t>
            </a:r>
            <a:r>
              <a:rPr lang="en-US" sz="2000" dirty="0" err="1">
                <a:solidFill>
                  <a:schemeClr val="bg1"/>
                </a:solidFill>
              </a:rPr>
              <a:t>Hyslop</a:t>
            </a:r>
            <a:r>
              <a:rPr lang="en-US" sz="2000" dirty="0">
                <a:solidFill>
                  <a:schemeClr val="bg1"/>
                </a:solidFill>
              </a:rPr>
              <a:t>, Director of Public Policy</a:t>
            </a:r>
          </a:p>
          <a:p>
            <a:pPr algn="r"/>
            <a:r>
              <a:rPr lang="en-US" sz="2000" dirty="0">
                <a:solidFill>
                  <a:schemeClr val="bg1"/>
                </a:solidFill>
              </a:rPr>
              <a:t>Association for Career and Technical Education</a:t>
            </a:r>
          </a:p>
          <a:p>
            <a:pPr algn="r"/>
            <a:endParaRPr lang="en-US" sz="2000" dirty="0">
              <a:solidFill>
                <a:schemeClr val="bg1"/>
              </a:solidFill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</a:rPr>
              <a:t>Jennifer Stiddard, Director of Government Relations</a:t>
            </a:r>
          </a:p>
          <a:p>
            <a:pPr algn="r"/>
            <a:r>
              <a:rPr lang="en-US" sz="2000" dirty="0">
                <a:solidFill>
                  <a:schemeClr val="bg1"/>
                </a:solidFill>
              </a:rPr>
              <a:t>Association of Community College Trustees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xmlns="" id="{1B088232-0504-4BD3-9CA1-07C7C622202F}"/>
              </a:ext>
            </a:extLst>
          </p:cNvPr>
          <p:cNvSpPr txBox="1">
            <a:spLocks/>
          </p:cNvSpPr>
          <p:nvPr/>
        </p:nvSpPr>
        <p:spPr>
          <a:xfrm>
            <a:off x="7618412" y="1755852"/>
            <a:ext cx="3810000" cy="87304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12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None/>
              <a:defRPr sz="1799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063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None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126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None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189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None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251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None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314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None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377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None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440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None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503" indent="0" algn="ctr" defTabSz="914126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None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l"/>
            <a:r>
              <a:rPr lang="en-US" sz="2800" dirty="0">
                <a:solidFill>
                  <a:srgbClr val="FF9933"/>
                </a:solidFill>
                <a:latin typeface="Franklin Gothic Demi" panose="020B0703020102020204" pitchFamily="34" charset="0"/>
              </a:rPr>
              <a:t>3 / 24 / 2019</a:t>
            </a:r>
          </a:p>
        </p:txBody>
      </p:sp>
      <p:sp>
        <p:nvSpPr>
          <p:cNvPr id="5" name="Parallelogram 4"/>
          <p:cNvSpPr/>
          <p:nvPr/>
        </p:nvSpPr>
        <p:spPr>
          <a:xfrm>
            <a:off x="1555520" y="-78289"/>
            <a:ext cx="4876800" cy="4351567"/>
          </a:xfrm>
          <a:prstGeom prst="parallelogram">
            <a:avLst>
              <a:gd name="adj" fmla="val 56336"/>
            </a:avLst>
          </a:prstGeom>
          <a:solidFill>
            <a:srgbClr val="FF9933">
              <a:alpha val="7700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41914" y="634853"/>
            <a:ext cx="6704012" cy="177411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/>
            <a:r>
              <a:rPr lang="en-US" sz="5400" dirty="0">
                <a:solidFill>
                  <a:schemeClr val="bg1"/>
                </a:solidFill>
                <a:latin typeface="Gill Sans MT Condensed" panose="020B0506020104020203" pitchFamily="34" charset="0"/>
              </a:rPr>
              <a:t>HIGHER EDUCATION ACT 101</a:t>
            </a:r>
          </a:p>
        </p:txBody>
      </p:sp>
    </p:spTree>
    <p:extLst>
      <p:ext uri="{BB962C8B-B14F-4D97-AF65-F5344CB8AC3E}">
        <p14:creationId xmlns:p14="http://schemas.microsoft.com/office/powerpoint/2010/main" val="4919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304800"/>
            <a:ext cx="6858000" cy="1143000"/>
          </a:xfrm>
        </p:spPr>
        <p:txBody>
          <a:bodyPr>
            <a:normAutofit/>
          </a:bodyPr>
          <a:lstStyle/>
          <a:p>
            <a:r>
              <a:rPr lang="en-US" dirty="0"/>
              <a:t>Title IV – Campus-Based 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479" y="1479665"/>
            <a:ext cx="9588933" cy="5257800"/>
          </a:xfrm>
        </p:spPr>
        <p:txBody>
          <a:bodyPr>
            <a:normAutofit/>
          </a:bodyPr>
          <a:lstStyle/>
          <a:p>
            <a:pPr lvl="0"/>
            <a:r>
              <a:rPr lang="en-US" sz="2200" b="1" dirty="0"/>
              <a:t>Federal Supplemental Educational Opportunity Grants (SEOG):</a:t>
            </a:r>
            <a:r>
              <a:rPr lang="en-US" sz="2200" dirty="0"/>
              <a:t> </a:t>
            </a:r>
          </a:p>
          <a:p>
            <a:pPr lvl="1"/>
            <a:r>
              <a:rPr lang="en-US" sz="2200" dirty="0"/>
              <a:t>The SEOG program provides an additional source of grant aid for low-income students. Pell Grant recipients receive priority for SEOG awards. </a:t>
            </a:r>
          </a:p>
          <a:p>
            <a:pPr lvl="1"/>
            <a:r>
              <a:rPr lang="en-US" sz="2200" dirty="0"/>
              <a:t>The federal share of the award cannot exceed 75 percent; the remaining 25 percent must be matched by the participating institution. </a:t>
            </a:r>
          </a:p>
          <a:p>
            <a:pPr lvl="1"/>
            <a:r>
              <a:rPr lang="en-US" sz="2200" dirty="0"/>
              <a:t>The grants range from a minimum of $100 to a maximum annual award of $4,000. </a:t>
            </a:r>
          </a:p>
          <a:p>
            <a:pPr marL="457200" lvl="1" indent="0">
              <a:buNone/>
            </a:pPr>
            <a:r>
              <a:rPr lang="en-US" sz="2200" dirty="0"/>
              <a:t> </a:t>
            </a:r>
          </a:p>
          <a:p>
            <a:pPr lvl="0"/>
            <a:r>
              <a:rPr lang="en-US" sz="2200" b="1" dirty="0"/>
              <a:t>Federal Work-Study: </a:t>
            </a:r>
          </a:p>
          <a:p>
            <a:pPr lvl="1"/>
            <a:r>
              <a:rPr lang="en-US" sz="2200" dirty="0"/>
              <a:t>The Federal Work-Study program leverages resources from schools and the private sector to provide opportunities for students to earn money to pay for college. </a:t>
            </a:r>
          </a:p>
          <a:p>
            <a:pPr lvl="1"/>
            <a:r>
              <a:rPr lang="en-US" sz="2200" dirty="0"/>
              <a:t>In addition to providing self-help assistance to students, Federal Work-Study funds help support partnerships between the federal government, postsecondary schools, students, and communities.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1BF770-1B1A-46B9-983B-2BC8402DF16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3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304800"/>
            <a:ext cx="6858000" cy="1143000"/>
          </a:xfrm>
        </p:spPr>
        <p:txBody>
          <a:bodyPr>
            <a:normAutofit/>
          </a:bodyPr>
          <a:lstStyle/>
          <a:p>
            <a:r>
              <a:rPr lang="en-US" dirty="0"/>
              <a:t>Title IV - Direct Loans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479" y="1479665"/>
            <a:ext cx="9588933" cy="5257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200" dirty="0"/>
              <a:t>The Direct Loan program is the primary source of loans for college students. </a:t>
            </a:r>
          </a:p>
          <a:p>
            <a:r>
              <a:rPr lang="en-US" sz="2200" dirty="0"/>
              <a:t>Those with financial need are eligible for subsidized Direct Stafford Loans. </a:t>
            </a:r>
          </a:p>
          <a:p>
            <a:r>
              <a:rPr lang="en-US" sz="2200" dirty="0"/>
              <a:t>Interest rates are fixed, but vary year to year based on the 10-year Treasury note. </a:t>
            </a:r>
          </a:p>
          <a:p>
            <a:pPr lvl="1"/>
            <a:r>
              <a:rPr lang="en-US" sz="2200" dirty="0"/>
              <a:t>Typically, rates range from three to seven percent, and are capped at 8.5 percent for undergraduate students.</a:t>
            </a:r>
          </a:p>
          <a:p>
            <a:r>
              <a:rPr lang="en-US" sz="2200" dirty="0"/>
              <a:t>While Pell Grant size depends on enrollment intensity, annual loan limits are the same for full-time and part-time students. </a:t>
            </a:r>
          </a:p>
          <a:p>
            <a:r>
              <a:rPr lang="en-US" sz="2200" dirty="0"/>
              <a:t>Independent students are permitted to borrow larger unsubsidized loans than their dependent peers.</a:t>
            </a:r>
          </a:p>
          <a:p>
            <a:r>
              <a:rPr lang="en-US" sz="2200" dirty="0"/>
              <a:t>Other federal loans – Graduate; Grad PLUS; Parent PLUS</a:t>
            </a:r>
          </a:p>
          <a:p>
            <a:r>
              <a:rPr lang="en-US" sz="2200" dirty="0"/>
              <a:t>Loan repayment plans</a:t>
            </a:r>
          </a:p>
          <a:p>
            <a:endParaRPr lang="en-US" sz="2200" dirty="0">
              <a:latin typeface="+mj-lt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1BF770-1B1A-46B9-983B-2BC8402DF16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2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284B1F-3585-4C6C-BE85-36E89878D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IV – TRIO &amp; GEAR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6A7C3F-48A3-4D6B-BF89-31A2D5EE2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TRIO: </a:t>
            </a:r>
          </a:p>
          <a:p>
            <a:pPr lvl="1"/>
            <a:r>
              <a:rPr lang="en-US" dirty="0"/>
              <a:t>The federal TRIO programs (TRIO) are outreach and student services programs designed to identify and provide services for individuals from disadvantaged backgrounds. </a:t>
            </a:r>
          </a:p>
          <a:p>
            <a:pPr lvl="1"/>
            <a:r>
              <a:rPr lang="en-US" dirty="0"/>
              <a:t>TRIO includes eight programs targeted to serve and assist low-income individuals, first-generation college students, and individuals with disabilities to progress through the academic pipeline from middle school to post-baccalaureate programs. </a:t>
            </a:r>
          </a:p>
          <a:p>
            <a:pPr marL="0" lv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b="1" dirty="0"/>
              <a:t>Gaining Early Awareness and Readiness for Undergraduate Programs (GEAR UP):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GEAR UP works to increase income-eligible students’ academic skills, help them graduate from high school, and help them enroll in college. </a:t>
            </a:r>
          </a:p>
          <a:p>
            <a:pPr lvl="1"/>
            <a:r>
              <a:rPr lang="en-US" dirty="0"/>
              <a:t>The program also helps students persist from their first year to second year of college. </a:t>
            </a:r>
          </a:p>
        </p:txBody>
      </p:sp>
    </p:spTree>
    <p:extLst>
      <p:ext uri="{BB962C8B-B14F-4D97-AF65-F5344CB8AC3E}">
        <p14:creationId xmlns:p14="http://schemas.microsoft.com/office/powerpoint/2010/main" val="228077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3812" y="2362200"/>
            <a:ext cx="3124200" cy="1066800"/>
          </a:xfrm>
        </p:spPr>
        <p:txBody>
          <a:bodyPr>
            <a:noAutofit/>
          </a:bodyPr>
          <a:lstStyle/>
          <a:p>
            <a:r>
              <a:rPr lang="en-US" sz="9600" dirty="0"/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310023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8E9231-501B-4316-900D-AC89F5D87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 Education Act 101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141E26-77BF-4944-ABB4-BB1EBDEA0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Title I – General Provisions</a:t>
            </a:r>
          </a:p>
          <a:p>
            <a:r>
              <a:rPr lang="en-US" sz="2400" dirty="0"/>
              <a:t>Title II – Teacher Quality Enhancement</a:t>
            </a:r>
          </a:p>
          <a:p>
            <a:r>
              <a:rPr lang="en-US" sz="2400" dirty="0"/>
              <a:t>Title III – Institutional Aid</a:t>
            </a:r>
          </a:p>
          <a:p>
            <a:r>
              <a:rPr lang="en-US" sz="2400" dirty="0"/>
              <a:t>Title IV – Student Assistance</a:t>
            </a:r>
          </a:p>
          <a:p>
            <a:r>
              <a:rPr lang="en-US" sz="2400" dirty="0"/>
              <a:t>Title V – Developing Institutions</a:t>
            </a:r>
          </a:p>
          <a:p>
            <a:r>
              <a:rPr lang="en-US" sz="2400" dirty="0"/>
              <a:t>Title VI – International Education Programs</a:t>
            </a:r>
          </a:p>
          <a:p>
            <a:r>
              <a:rPr lang="en-US" sz="2400" dirty="0"/>
              <a:t>Title VII – Graduate and Postsecondary Improvement Programs</a:t>
            </a:r>
          </a:p>
          <a:p>
            <a:r>
              <a:rPr lang="en-US" sz="2400" dirty="0"/>
              <a:t>Title VIII – Additional Programs</a:t>
            </a:r>
          </a:p>
        </p:txBody>
      </p:sp>
    </p:spTree>
    <p:extLst>
      <p:ext uri="{BB962C8B-B14F-4D97-AF65-F5344CB8AC3E}">
        <p14:creationId xmlns:p14="http://schemas.microsoft.com/office/powerpoint/2010/main" val="195305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84412" y="304800"/>
            <a:ext cx="9782801" cy="1239837"/>
          </a:xfrm>
        </p:spPr>
        <p:txBody>
          <a:bodyPr>
            <a:normAutofit/>
          </a:bodyPr>
          <a:lstStyle/>
          <a:p>
            <a:r>
              <a:rPr lang="en-US" dirty="0"/>
              <a:t>Title I – General Provision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284412" y="1371601"/>
            <a:ext cx="9387200" cy="5029200"/>
          </a:xfrm>
        </p:spPr>
        <p:txBody>
          <a:bodyPr>
            <a:normAutofit/>
          </a:bodyPr>
          <a:lstStyle/>
          <a:p>
            <a:r>
              <a:rPr lang="en-US" sz="2400" dirty="0"/>
              <a:t>Definitions</a:t>
            </a:r>
          </a:p>
          <a:p>
            <a:pPr lvl="1"/>
            <a:r>
              <a:rPr lang="en-US" sz="2400" dirty="0"/>
              <a:t>What is an institution of higher education?</a:t>
            </a:r>
          </a:p>
          <a:p>
            <a:r>
              <a:rPr lang="en-US" sz="2400" dirty="0"/>
              <a:t>Protection of student free speech</a:t>
            </a:r>
          </a:p>
          <a:p>
            <a:r>
              <a:rPr lang="en-US" sz="2400" dirty="0"/>
              <a:t>College navigator, data collection, consumer information</a:t>
            </a:r>
          </a:p>
          <a:p>
            <a:r>
              <a:rPr lang="en-US" sz="2400" dirty="0"/>
              <a:t>Textbook provisions</a:t>
            </a: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109728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49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59428D-CA0E-468F-A036-9EECC423E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II – Teacher Quality Enhancement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AF2109-019B-4EF8-B91F-4BFFD1092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Provisions on </a:t>
            </a:r>
            <a:r>
              <a:rPr lang="en-US" dirty="0"/>
              <a:t>program accountability and </a:t>
            </a:r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program </a:t>
            </a:r>
            <a:r>
              <a:rPr lang="en-US" dirty="0"/>
              <a:t>data </a:t>
            </a:r>
            <a:r>
              <a:rPr lang="en-US" dirty="0" smtClean="0"/>
              <a:t>collection</a:t>
            </a:r>
          </a:p>
          <a:p>
            <a:pPr lvl="1"/>
            <a:r>
              <a:rPr lang="en-US" dirty="0" smtClean="0"/>
              <a:t>state </a:t>
            </a:r>
            <a:r>
              <a:rPr lang="en-US" dirty="0"/>
              <a:t>and institutional report </a:t>
            </a:r>
            <a:r>
              <a:rPr lang="en-US" dirty="0" smtClean="0"/>
              <a:t>cards</a:t>
            </a:r>
          </a:p>
          <a:p>
            <a:pPr lvl="1"/>
            <a:r>
              <a:rPr lang="en-US" dirty="0" smtClean="0"/>
              <a:t>identifying </a:t>
            </a:r>
            <a:r>
              <a:rPr lang="en-US" dirty="0"/>
              <a:t>low-performing programs</a:t>
            </a:r>
            <a:endParaRPr lang="en-US" dirty="0" smtClean="0"/>
          </a:p>
          <a:p>
            <a:r>
              <a:rPr lang="en-US" dirty="0" smtClean="0"/>
              <a:t>Teacher Quality Partnership Grants</a:t>
            </a:r>
          </a:p>
          <a:p>
            <a:pPr lvl="1"/>
            <a:r>
              <a:rPr lang="en-US" dirty="0"/>
              <a:t>partnerships among institutions of higher education, high-need local education agencies, high-need schools, and other eligible entities that work together to develop a pipeline of profession-ready </a:t>
            </a:r>
            <a:r>
              <a:rPr lang="en-US" dirty="0" smtClean="0"/>
              <a:t>teachers</a:t>
            </a:r>
          </a:p>
          <a:p>
            <a:pPr lvl="1"/>
            <a:r>
              <a:rPr lang="en-US" dirty="0" smtClean="0"/>
              <a:t>Grantees must provide clinical experience and induction program</a:t>
            </a:r>
          </a:p>
          <a:p>
            <a:pPr lvl="1"/>
            <a:r>
              <a:rPr lang="en-US" dirty="0" smtClean="0"/>
              <a:t>Requires 3-year teaching commitment</a:t>
            </a:r>
            <a:endParaRPr lang="en-US" dirty="0" smtClean="0"/>
          </a:p>
          <a:p>
            <a:r>
              <a:rPr lang="en-US" dirty="0" smtClean="0"/>
              <a:t>Enhancing Teachers</a:t>
            </a:r>
          </a:p>
          <a:p>
            <a:pPr lvl="1"/>
            <a:r>
              <a:rPr lang="en-US" dirty="0"/>
              <a:t>increasing educator diversity, educator use of technology in classrooms, </a:t>
            </a:r>
            <a:r>
              <a:rPr lang="en-US" dirty="0" smtClean="0"/>
              <a:t>adjunct </a:t>
            </a:r>
            <a:r>
              <a:rPr lang="en-US" dirty="0"/>
              <a:t>teacher </a:t>
            </a:r>
            <a:r>
              <a:rPr lang="en-US" dirty="0" smtClean="0"/>
              <a:t>corps, and PD on teaching students with disabilities</a:t>
            </a:r>
          </a:p>
          <a:p>
            <a:pPr lvl="1"/>
            <a:r>
              <a:rPr lang="en-US" dirty="0" smtClean="0"/>
              <a:t>Never received funding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5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59428D-CA0E-468F-A036-9EECC423E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Titles III and 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AF2109-019B-4EF8-B91F-4BFFD1092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Title III – Institutional Aid</a:t>
            </a:r>
          </a:p>
          <a:p>
            <a:pPr lvl="1"/>
            <a:r>
              <a:rPr lang="en-US" sz="2200" dirty="0"/>
              <a:t>Strengthening Institutions Program</a:t>
            </a:r>
          </a:p>
          <a:p>
            <a:pPr lvl="1"/>
            <a:r>
              <a:rPr lang="en-US" sz="2200" dirty="0"/>
              <a:t>Strengthening Historically Black Colleges and Universities</a:t>
            </a:r>
          </a:p>
          <a:p>
            <a:pPr lvl="1"/>
            <a:r>
              <a:rPr lang="en-US" sz="2200" dirty="0"/>
              <a:t>Tribally Controlled Colleges and Universities</a:t>
            </a:r>
          </a:p>
          <a:p>
            <a:pPr lvl="1"/>
            <a:r>
              <a:rPr lang="en-US" sz="2200" dirty="0"/>
              <a:t>Alaska Native and Native Hawaiian-Serving Institutions</a:t>
            </a:r>
          </a:p>
          <a:p>
            <a:pPr lvl="1"/>
            <a:r>
              <a:rPr lang="en-US" sz="2200" dirty="0"/>
              <a:t>Predominately Black Institutions</a:t>
            </a:r>
          </a:p>
          <a:p>
            <a:pPr lvl="1"/>
            <a:r>
              <a:rPr lang="en-US" sz="2200" dirty="0"/>
              <a:t>Native American-Serving, Nontribal Institutions</a:t>
            </a:r>
          </a:p>
          <a:p>
            <a:pPr lvl="1"/>
            <a:r>
              <a:rPr lang="en-US" sz="2200" dirty="0"/>
              <a:t>Asian American and Native American Pacific Islander-Serving Institutions</a:t>
            </a:r>
          </a:p>
          <a:p>
            <a:pPr marL="457200" lvl="1" indent="0">
              <a:buNone/>
            </a:pPr>
            <a:endParaRPr lang="en-US" sz="2200" dirty="0"/>
          </a:p>
          <a:p>
            <a:r>
              <a:rPr lang="en-US" sz="2200" dirty="0"/>
              <a:t>Title V – Developing Institutions</a:t>
            </a:r>
          </a:p>
          <a:p>
            <a:pPr lvl="1"/>
            <a:r>
              <a:rPr lang="en-US" sz="2200" dirty="0"/>
              <a:t>Hispanic-Serving Institutions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18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84412" y="304800"/>
            <a:ext cx="9782801" cy="1239837"/>
          </a:xfrm>
        </p:spPr>
        <p:txBody>
          <a:bodyPr>
            <a:normAutofit/>
          </a:bodyPr>
          <a:lstStyle/>
          <a:p>
            <a:r>
              <a:rPr lang="en-US" dirty="0"/>
              <a:t>Title IV - Pell Grant Basics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284412" y="1371601"/>
            <a:ext cx="9387200" cy="5029200"/>
          </a:xfrm>
        </p:spPr>
        <p:txBody>
          <a:bodyPr>
            <a:normAutofit/>
          </a:bodyPr>
          <a:lstStyle/>
          <a:p>
            <a:r>
              <a:rPr lang="en-US" sz="2400" dirty="0"/>
              <a:t>The Pell Grant program operates as an entitlement in order to assist low-income students cover the cost of attendance for postsecondary education.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/>
              <a:t>Students who wish to receive a Pell Grant must fill out a Free Application for Federal Student Aid (FAFSA). 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/>
              <a:t>The FAFSA form helps determine each students Expected Family Contribution (EFC) based on their income, assets, dependency status, and postsecondary cost of attendance. 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/>
              <a:t>Recipients must be undergraduates and cannot have received a bachelor’s degree previously (with the exception of certain teacher certificate programs), and must be enrolled with the purpose of obtaining a degree or certificate at an eligible institution.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109728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640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84412" y="304800"/>
            <a:ext cx="9782801" cy="1239837"/>
          </a:xfrm>
        </p:spPr>
        <p:txBody>
          <a:bodyPr>
            <a:normAutofit/>
          </a:bodyPr>
          <a:lstStyle/>
          <a:p>
            <a:r>
              <a:rPr lang="en-US" dirty="0"/>
              <a:t>Title IV - Pell Grant Basics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284412" y="1544637"/>
            <a:ext cx="9387200" cy="4856164"/>
          </a:xfrm>
        </p:spPr>
        <p:txBody>
          <a:bodyPr>
            <a:normAutofit/>
          </a:bodyPr>
          <a:lstStyle/>
          <a:p>
            <a:r>
              <a:rPr lang="en-US" sz="2400" dirty="0"/>
              <a:t>Full-time students are eligible for a maximum Pell Grant of up to $6,095. Students attending less-than full-time received a scaled reduction of their grant.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/>
              <a:t>Pell Grants pay for cost of attendance – tuition, fees, course materials, housing, food, transportation, dependent care, and other miscellaneous living expenses.</a:t>
            </a:r>
          </a:p>
          <a:p>
            <a:pPr lvl="1"/>
            <a:r>
              <a:rPr lang="en-US" sz="2400" dirty="0"/>
              <a:t>Cost of attendance is determined by the institution.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sz="2400" dirty="0"/>
              <a:t>Students may receive assistance via the Pell Grant for up to 12 full-time semesters. 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109728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63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84412" y="304801"/>
            <a:ext cx="9782801" cy="838200"/>
          </a:xfrm>
        </p:spPr>
        <p:txBody>
          <a:bodyPr>
            <a:normAutofit/>
          </a:bodyPr>
          <a:lstStyle/>
          <a:p>
            <a:r>
              <a:rPr lang="en-US" dirty="0"/>
              <a:t>Title IV - Pell Grant Basics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AB4277FB-DC5C-4E31-A33A-95B44ABEC2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8812" y="1600200"/>
            <a:ext cx="7620000" cy="252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34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84412" y="304801"/>
            <a:ext cx="9782801" cy="838200"/>
          </a:xfrm>
        </p:spPr>
        <p:txBody>
          <a:bodyPr>
            <a:normAutofit/>
          </a:bodyPr>
          <a:lstStyle/>
          <a:p>
            <a:r>
              <a:rPr lang="en-US" dirty="0"/>
              <a:t>Title IV - Pell Grant Basics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BD040F8-DE77-47F5-8D8B-091EAD9595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9137" y="1447799"/>
            <a:ext cx="10078076" cy="499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60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Impact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D8853CD7-B1C6-4FDD-B6D0-92A83B857D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783485-1103-4BBC-98A1-D39A248154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15ED37-D514-41C3-9B3C-B262145D17B7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40262f94-9f35-4ac3-9a90-690165a166b7"/>
    <ds:schemaRef ds:uri="http://schemas.microsoft.com/office/2006/documentManagement/types"/>
    <ds:schemaRef ds:uri="http://schemas.microsoft.com/office/2006/metadata/properties"/>
    <ds:schemaRef ds:uri="a4f35948-e619-41b3-aa29-22878b09cfd2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19158</TotalTime>
  <Words>758</Words>
  <Application>Microsoft Office PowerPoint</Application>
  <PresentationFormat>Custom</PresentationFormat>
  <Paragraphs>121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Arial Narrow</vt:lpstr>
      <vt:lpstr>Century Gothic</vt:lpstr>
      <vt:lpstr>Courier New</vt:lpstr>
      <vt:lpstr>Franklin Gothic Demi</vt:lpstr>
      <vt:lpstr>Gill Sans MT Condensed</vt:lpstr>
      <vt:lpstr>Impact</vt:lpstr>
      <vt:lpstr>Wingdings</vt:lpstr>
      <vt:lpstr>Wingdings 3</vt:lpstr>
      <vt:lpstr>Office Theme</vt:lpstr>
      <vt:lpstr>PowerPoint Presentation</vt:lpstr>
      <vt:lpstr>Higher Education Act 101</vt:lpstr>
      <vt:lpstr>Title I – General Provision</vt:lpstr>
      <vt:lpstr>Title II – Teacher Quality Enhancement</vt:lpstr>
      <vt:lpstr>Titles III and V</vt:lpstr>
      <vt:lpstr>Title IV - Pell Grant Basics</vt:lpstr>
      <vt:lpstr>Title IV - Pell Grant Basics</vt:lpstr>
      <vt:lpstr>Title IV - Pell Grant Basics</vt:lpstr>
      <vt:lpstr>Title IV - Pell Grant Basics</vt:lpstr>
      <vt:lpstr>Title IV – Campus-Based Aid</vt:lpstr>
      <vt:lpstr>Title IV - Direct Loans</vt:lpstr>
      <vt:lpstr>Title IV – TRIO &amp; GEAR UP</vt:lpstr>
      <vt:lpstr>Q &amp; 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JOLANTA JUSZKIEWICZ</dc:creator>
  <cp:lastModifiedBy>Alisha Hyslop</cp:lastModifiedBy>
  <cp:revision>217</cp:revision>
  <cp:lastPrinted>2018-10-16T21:35:46Z</cp:lastPrinted>
  <dcterms:created xsi:type="dcterms:W3CDTF">2017-12-13T19:13:28Z</dcterms:created>
  <dcterms:modified xsi:type="dcterms:W3CDTF">2019-03-21T14:02:57Z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