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5" charset="0"/>
        <a:ea typeface="ＭＳ Ｐゴシック" pitchFamily="5" charset="-128"/>
        <a:cs typeface="ＭＳ Ｐゴシック" pitchFamily="5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B57"/>
    <a:srgbClr val="FBE824"/>
    <a:srgbClr val="5590C3"/>
    <a:srgbClr val="0E7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7CBF4-737F-4649-9D02-D0D151CEC63E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4C2A8-E704-4708-A560-7B96472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E84BC-F78C-4207-939A-DCB83B3B2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15612-395B-4524-A7A1-C80EE5632A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518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87290-62A3-4F14-A963-07539D095F9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78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B043B-DE6A-45A1-B059-500189AF9A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03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4</a:t>
            </a:r>
            <a:r>
              <a:rPr lang="en-US" altLang="en-US" baseline="0" dirty="0" smtClean="0"/>
              <a:t> Republican vacancies for Trump Administration posts, 1 Democrat because he was elected California Attorney General</a:t>
            </a: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A55F6-11F1-42D5-BFCB-D3BA4342C3A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888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F53F3-AD77-4327-A300-C876C16143B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469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B0245-0CF6-42DA-80B6-C99D90BFA9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3325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A60FE-5092-48A1-98C5-AF740B47818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1641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D804C-5D40-46C4-8BBE-F423DE0FEC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183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24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D4D2C-D531-487D-ACB0-38480A35FC1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4810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47FC2-8E32-447D-9475-ECA08805315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63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BF083-7A09-413E-B522-9F7454038C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517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6671" lvl="1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5BA3D-3562-41CC-8BE5-F65661EB2B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43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245E4-1C61-4204-8380-49D7D5AB5E7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6160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62E29-6F1D-4816-BE34-511CD90E552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230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FB646-D819-44C8-B2EF-61CB0A1FFC9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720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E15BA-B53D-4151-BB04-C77388561D7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48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DF31B-294D-44C4-825E-2E6F24F7632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040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E7EED-E7D9-473F-803E-49D97F004D3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34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B0B3B-4F64-46A8-993F-3E5163C45F9E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69989" y="698501"/>
            <a:ext cx="4683125" cy="3490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13" tIns="46657" rIns="93313" bIns="4665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5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63"/>
              </a:spcBef>
              <a:tabLst>
                <a:tab pos="0" algn="l"/>
                <a:tab pos="465083" algn="l"/>
                <a:tab pos="931753" algn="l"/>
                <a:tab pos="1398423" algn="l"/>
                <a:tab pos="1865092" algn="l"/>
                <a:tab pos="2331763" algn="l"/>
                <a:tab pos="2798432" algn="l"/>
                <a:tab pos="3265102" algn="l"/>
                <a:tab pos="3731772" algn="l"/>
                <a:tab pos="4198442" algn="l"/>
                <a:tab pos="4665112" algn="l"/>
                <a:tab pos="5131782" algn="l"/>
                <a:tab pos="5598451" algn="l"/>
                <a:tab pos="6065121" algn="l"/>
                <a:tab pos="6531791" algn="l"/>
                <a:tab pos="6996873" algn="l"/>
                <a:tab pos="7463543" algn="l"/>
                <a:tab pos="7930213" algn="l"/>
                <a:tab pos="8396882" algn="l"/>
                <a:tab pos="8863553" algn="l"/>
                <a:tab pos="9330222" algn="l"/>
              </a:tabLst>
            </a:pPr>
            <a:endParaRPr lang="en-GB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07F5F-A125-463D-8F0B-9EE59CD952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21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DC75-CC6F-4E8C-9A56-616EDA224729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tabLst>
                <a:tab pos="738725" algn="l"/>
                <a:tab pos="1477450" algn="l"/>
                <a:tab pos="2216175" algn="l"/>
                <a:tab pos="2954899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8B1A2-631E-4C1D-91E9-EE26C4081FD8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5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165" indent="-2916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408" indent="-2332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971" indent="-2332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533" indent="-2332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098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661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223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5787" indent="-2332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41341-4E0E-4BDC-8857-E51EE267C9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68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740A-E10B-284B-8447-DA12ACDC56C3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F156-82CC-784B-BB4B-DD23A3FE7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B5F0-33EA-C34F-AA3E-0954A4611D9F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5297-BC18-DA43-9665-F7A3CBBF2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911A-EBD0-E240-8DA6-CC291AA36092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0EC3-8C3D-1C43-9AE1-AC663A307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6425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5A4B-CB4F-4878-A179-94B2228E1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8721-72CC-DE45-9BFD-F2552BF021EF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C134-C7DB-044E-80B0-5CAE148AC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D0C9-F9EF-334B-889A-F4F197C52FE0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55CE-4341-1C49-9E76-4126BAF29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2DF7-B593-3544-8E42-91B12B9D0244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7BEC-D08E-354B-963C-3A23E812D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B92A-5DB3-2E4E-9BAB-9807DB255EFC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D050-34FD-5348-8165-81EA67930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9BBB-E381-7A48-8AA6-13B4A5325BCA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5BBE-F81B-7440-A5A9-9CB23EBFB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33A9-C9D6-1B43-BB95-4E516E79B39B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45B5-9C39-8B44-AA3D-BF8370616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49C-586C-EC4A-B684-0597294CFE5F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B610-F947-CC40-BBDF-7CF26935E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0297-A46A-8349-86DD-224EC910A1BE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918-B073-F64F-B10E-093BA43D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PS19 ppt top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8564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8645"/>
            <a:ext cx="8229600" cy="38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54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F0988C-A2D4-0749-9AA0-983688153D55}" type="datetime1">
              <a:rPr lang="en-US"/>
              <a:pPr>
                <a:defRPr/>
              </a:pPr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54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54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AD136B-E1EB-5D47-A3E4-51948CE2B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15730"/>
          <a:stretch/>
        </p:blipFill>
        <p:spPr>
          <a:xfrm>
            <a:off x="0" y="6217920"/>
            <a:ext cx="9172250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Frutiger LT Std 65 Bold"/>
          <a:ea typeface="ＭＳ Ｐゴシック" pitchFamily="5" charset="-128"/>
          <a:cs typeface="Frutiger LT Std 65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sz="32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28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sz="24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20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»"/>
        <a:defRPr sz="20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6000" b="1" dirty="0"/>
              <a:t>NPS First Time Attendees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Advocacy and Messaging on Capitol </a:t>
            </a:r>
            <a:r>
              <a:rPr lang="en-US" b="1" dirty="0" smtClean="0">
                <a:solidFill>
                  <a:schemeClr val="tx1"/>
                </a:solidFill>
              </a:rPr>
              <a:t>Hill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3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70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Budget Caps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" y="1655805"/>
            <a:ext cx="6891243" cy="45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873211"/>
            <a:ext cx="8153400" cy="742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Budget Timeline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7769352" cy="4611130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925" dirty="0"/>
              <a:t>February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475" dirty="0">
                <a:latin typeface="Frutiger LT Std 45 Light" pitchFamily="34" charset="0"/>
              </a:rPr>
              <a:t>President releases budget request</a:t>
            </a:r>
          </a:p>
          <a:p>
            <a:pPr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925" dirty="0"/>
              <a:t>March/April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rutiger LT Std 45 Light" pitchFamily="34" charset="0"/>
              </a:rPr>
              <a:t>House and Senate work to complete budget resolutions by </a:t>
            </a:r>
            <a:r>
              <a:rPr lang="en-US" sz="2700" dirty="0" smtClean="0">
                <a:latin typeface="Frutiger LT Std 45 Light" pitchFamily="34" charset="0"/>
              </a:rPr>
              <a:t>April </a:t>
            </a:r>
          </a:p>
          <a:p>
            <a:pPr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925" dirty="0" smtClean="0"/>
              <a:t>May-July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dirty="0" smtClean="0">
                <a:latin typeface="Frutiger LT Std 45 Light" pitchFamily="34" charset="0"/>
              </a:rPr>
              <a:t>Appropriations </a:t>
            </a:r>
            <a:r>
              <a:rPr lang="en-US" sz="2700" dirty="0">
                <a:latin typeface="Frutiger LT Std 45 Light" pitchFamily="34" charset="0"/>
              </a:rPr>
              <a:t>committees set discretionary funding levels </a:t>
            </a:r>
          </a:p>
          <a:p>
            <a:pPr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925" dirty="0"/>
              <a:t>September</a:t>
            </a:r>
            <a:r>
              <a:rPr lang="en-US" sz="2925" dirty="0">
                <a:solidFill>
                  <a:srgbClr val="FF0000"/>
                </a:solidFill>
                <a:latin typeface="Frutiger LT Std 45 Light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rutiger LT Std 45 Light" pitchFamily="34" charset="0"/>
              </a:rPr>
              <a:t>Final appropriations bills passed and signed by President</a:t>
            </a:r>
          </a:p>
          <a:p>
            <a:pPr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925" dirty="0"/>
              <a:t>October 1</a:t>
            </a:r>
            <a:r>
              <a:rPr lang="en-US" sz="2925" b="1" dirty="0">
                <a:solidFill>
                  <a:srgbClr val="FF0000"/>
                </a:solidFill>
                <a:latin typeface="Frutiger LT Std 45 Light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rutiger LT Std 45 Light" pitchFamily="34" charset="0"/>
              </a:rPr>
              <a:t>Beginning of federal fiscal year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defRPr/>
            </a:pPr>
            <a:endParaRPr lang="en-US" sz="2700" dirty="0">
              <a:latin typeface="Frutiger LT Std 45 Light" pitchFamily="34" charset="0"/>
            </a:endParaRPr>
          </a:p>
          <a:p>
            <a:pPr marL="274320" lvl="1" indent="0" algn="ctr">
              <a:lnSpc>
                <a:spcPct val="120000"/>
              </a:lnSpc>
              <a:spcBef>
                <a:spcPts val="450"/>
              </a:spcBef>
              <a:buNone/>
              <a:defRPr/>
            </a:pPr>
            <a:r>
              <a:rPr lang="en-US" sz="4500" b="1" dirty="0">
                <a:latin typeface="Frutiger LT Std 45 Light" pitchFamily="34" charset="0"/>
              </a:rPr>
              <a:t>Learn more in the Federal Funding </a:t>
            </a:r>
          </a:p>
          <a:p>
            <a:pPr marL="274320" lvl="1" indent="0" algn="ctr">
              <a:lnSpc>
                <a:spcPct val="120000"/>
              </a:lnSpc>
              <a:spcBef>
                <a:spcPts val="450"/>
              </a:spcBef>
              <a:buNone/>
              <a:defRPr/>
            </a:pPr>
            <a:r>
              <a:rPr lang="en-US" sz="4500" b="1" dirty="0">
                <a:latin typeface="Frutiger LT Std 45 Light" pitchFamily="34" charset="0"/>
              </a:rPr>
              <a:t>section of your Notebook!</a:t>
            </a:r>
          </a:p>
          <a:p>
            <a:pPr>
              <a:lnSpc>
                <a:spcPct val="77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Frutiger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6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8572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Getting To Your Visits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334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600" dirty="0"/>
              <a:t>The most convenient method of transportation to and from your visits is the Metro.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Plan to </a:t>
            </a:r>
            <a:r>
              <a:rPr lang="en-US" altLang="en-US" sz="2600" dirty="0"/>
              <a:t>leave here </a:t>
            </a:r>
            <a:r>
              <a:rPr lang="en-US" altLang="en-US" sz="2600" b="1" u="sng" dirty="0" smtClean="0"/>
              <a:t>at least one </a:t>
            </a:r>
            <a:r>
              <a:rPr lang="en-US" altLang="en-US" sz="2600" b="1" u="sng" dirty="0"/>
              <a:t>hour</a:t>
            </a:r>
            <a:r>
              <a:rPr lang="en-US" altLang="en-US" sz="2600" dirty="0"/>
              <a:t> before your first </a:t>
            </a:r>
            <a:r>
              <a:rPr lang="en-US" altLang="en-US" sz="2600" dirty="0" smtClean="0"/>
              <a:t>meeting, and build in time to purchase your </a:t>
            </a:r>
            <a:r>
              <a:rPr lang="en-US" altLang="en-US" sz="2600" dirty="0" err="1" smtClean="0"/>
              <a:t>farecard</a:t>
            </a:r>
            <a:r>
              <a:rPr lang="en-US" altLang="en-US" sz="2600" dirty="0" smtClean="0"/>
              <a:t> if you have not already done so.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Trains are not a foolproof means of transportation, and service can be slow outside of rush hour or due to track work.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Trains </a:t>
            </a:r>
            <a:r>
              <a:rPr lang="en-US" altLang="en-US" sz="2600" dirty="0"/>
              <a:t>are marked by color and final </a:t>
            </a:r>
            <a:r>
              <a:rPr lang="en-US" altLang="en-US" sz="2600" dirty="0" smtClean="0"/>
              <a:t>destination.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Alternatives: Uber, Lyft, taxicabs</a:t>
            </a:r>
            <a:endParaRPr lang="en-US" alt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79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74"/>
            <a:ext cx="8229600" cy="800820"/>
          </a:xfrm>
        </p:spPr>
        <p:txBody>
          <a:bodyPr>
            <a:normAutofit/>
          </a:bodyPr>
          <a:lstStyle/>
          <a:p>
            <a:r>
              <a:rPr lang="en-US" dirty="0" smtClean="0"/>
              <a:t>Getting There </a:t>
            </a:r>
            <a:r>
              <a:rPr lang="en-US" b="0" dirty="0" smtClean="0">
                <a:latin typeface="Frutiger LT Std 45 Light" pitchFamily="34" charset="0"/>
              </a:rPr>
              <a:t>Continued</a:t>
            </a:r>
            <a:endParaRPr lang="en-US" b="0" dirty="0">
              <a:latin typeface="Frutiger LT Std 45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4982" y="1756718"/>
            <a:ext cx="7872325" cy="46440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900" dirty="0" smtClean="0"/>
              <a:t>Please open your notebooks to Hill Maps and Directories, page two.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If your meeting is on the Senate side of the Hill, your best route is: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Yellow Line in the direction of Fort Totten or Greenbelt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Transfer at Gallery Place/Chinatown to the Red Line in the direction of Glenmont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Get off at Union Station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If your meeting is on the House side of the Hill, your best route is: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Yellow line in the direction of Fort Totten or Greenbelt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Transfer at L’Enfant Plaza to any Orange, Silver or Blue Line train in the direction of Largo Town Center or New Carrolton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 smtClean="0"/>
              <a:t>Get off at Capitol South</a:t>
            </a:r>
          </a:p>
        </p:txBody>
      </p:sp>
    </p:spTree>
    <p:extLst>
      <p:ext uri="{BB962C8B-B14F-4D97-AF65-F5344CB8AC3E}">
        <p14:creationId xmlns:p14="http://schemas.microsoft.com/office/powerpoint/2010/main" val="418455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shington-org.s3.amazonaws.com/s3fs-public/styles/editorial_wide/public/wmata-metro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835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08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Capitol Hill Map</a:t>
            </a:r>
            <a:endParaRPr lang="en-US" dirty="0"/>
          </a:p>
        </p:txBody>
      </p:sp>
      <p:pic>
        <p:nvPicPr>
          <p:cNvPr id="74756" name="Picture 4" descr="http://www.aoc.gov/sites/default/files/Visiting_Capitol_Map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38" y="1866469"/>
            <a:ext cx="6629400" cy="38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6255" y="5677066"/>
            <a:ext cx="5119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Frutiger LT Std 45 Light" pitchFamily="34" charset="0"/>
              </a:rPr>
              <a:t>See the Hill Maps and Directories Section of your </a:t>
            </a:r>
            <a:r>
              <a:rPr lang="en-US" sz="1350" b="1" dirty="0" smtClean="0">
                <a:latin typeface="Frutiger LT Std 45 Light" pitchFamily="34" charset="0"/>
              </a:rPr>
              <a:t>Notebook</a:t>
            </a:r>
            <a:endParaRPr lang="en-US" sz="1350" b="1" dirty="0">
              <a:latin typeface="Frutiger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7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828675"/>
            <a:ext cx="9144000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Capitol Hill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07740"/>
            <a:ext cx="8074152" cy="4421659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Security on Capitol Hill is similar to an airport: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Metal detectors and x-ray machines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Put bags, folders, belts, watches and other metal objects in the x-ray machine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Do not remove your shoes or jacket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Snacks, bottled water </a:t>
            </a:r>
            <a:r>
              <a:rPr lang="en-US" sz="2600" dirty="0" smtClean="0"/>
              <a:t>OK (but not in CVC)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03428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753762"/>
            <a:ext cx="91440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When You Arrive</a:t>
            </a:r>
          </a:p>
        </p:txBody>
      </p:sp>
      <p:sp>
        <p:nvSpPr>
          <p:cNvPr id="9219" name="Content Placeholder 16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276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If a Member’s office door is closed, just open the door. No need to knock</a:t>
            </a:r>
            <a:r>
              <a:rPr lang="en-US" alt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Introduce yourself to the front desk staff and leave a business card, if you have 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Office Staff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Chief of Staff (COS)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Legislative Director (LD)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Legislative Assistant (LA)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Legislative Correspondent (LC)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Staff Assistant (SA)</a:t>
            </a:r>
          </a:p>
        </p:txBody>
      </p:sp>
    </p:spTree>
    <p:extLst>
      <p:ext uri="{BB962C8B-B14F-4D97-AF65-F5344CB8AC3E}">
        <p14:creationId xmlns:p14="http://schemas.microsoft.com/office/powerpoint/2010/main" val="12909625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686"/>
            <a:ext cx="9144000" cy="9941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/>
              <a:t>What to Expect on the Hill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98" y="1660370"/>
            <a:ext cx="7845202" cy="1871890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Congressional climate has changed significantly since November election.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875" dirty="0" smtClean="0"/>
              <a:t>House is now in Democratic control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875" dirty="0" smtClean="0"/>
              <a:t>Senate, White House </a:t>
            </a:r>
            <a:r>
              <a:rPr lang="en-US" sz="1875" dirty="0"/>
              <a:t>remains in Republican control.</a:t>
            </a:r>
          </a:p>
          <a:p>
            <a:pPr marL="274320" lvl="1" indent="0">
              <a:spcBef>
                <a:spcPts val="0"/>
              </a:spcBef>
              <a:buNone/>
              <a:defRPr/>
            </a:pPr>
            <a:endParaRPr lang="en-US" sz="1875" dirty="0"/>
          </a:p>
        </p:txBody>
      </p:sp>
      <p:sp>
        <p:nvSpPr>
          <p:cNvPr id="4" name="Rectangle 3"/>
          <p:cNvSpPr/>
          <p:nvPr/>
        </p:nvSpPr>
        <p:spPr>
          <a:xfrm>
            <a:off x="914400" y="353226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b="1" dirty="0">
                <a:latin typeface="Frutiger LT Std 45 Light" pitchFamily="34" charset="0"/>
              </a:rPr>
              <a:t>Balance of Power in House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Frutiger LT Std 45 Light" pitchFamily="34" charset="0"/>
              </a:rPr>
              <a:t>235 Democrats</a:t>
            </a:r>
            <a:endParaRPr lang="en-US" sz="1500" dirty="0">
              <a:latin typeface="Frutiger LT Std 45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Frutiger LT Std 45 Light" pitchFamily="34" charset="0"/>
              </a:rPr>
              <a:t>198 Republicans</a:t>
            </a:r>
            <a:endParaRPr lang="en-US" sz="1500" dirty="0">
              <a:latin typeface="Frutiger LT Std 45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Frutiger LT Std 45 Light" pitchFamily="34" charset="0"/>
              </a:rPr>
              <a:t>2 vacancies </a:t>
            </a:r>
            <a:endParaRPr lang="en-US" sz="1500" dirty="0">
              <a:latin typeface="Frutiger LT Std 45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528840"/>
            <a:ext cx="3950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b="1" dirty="0">
                <a:latin typeface="Frutiger LT Std 45 Light" pitchFamily="34" charset="0"/>
              </a:rPr>
              <a:t>Balance of Power in Senate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Frutiger LT Std 45 Light" pitchFamily="34" charset="0"/>
              </a:rPr>
              <a:t>53 Republicans</a:t>
            </a:r>
            <a:endParaRPr lang="en-US" sz="1500" dirty="0">
              <a:latin typeface="Frutiger LT Std 45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Frutiger LT Std 45 Light" pitchFamily="34" charset="0"/>
              </a:rPr>
              <a:t>45 Democrats</a:t>
            </a:r>
            <a:endParaRPr lang="en-US" sz="1500" dirty="0">
              <a:latin typeface="Frutiger LT Std 45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dirty="0">
                <a:latin typeface="Frutiger LT Std 45 Light" pitchFamily="34" charset="0"/>
              </a:rPr>
              <a:t>2 Independents (caucus </a:t>
            </a:r>
            <a:r>
              <a:rPr lang="en-US" sz="1500" dirty="0" smtClean="0">
                <a:latin typeface="Frutiger LT Std 45 Light" pitchFamily="34" charset="0"/>
              </a:rPr>
              <a:t>w/ Democrats</a:t>
            </a:r>
            <a:r>
              <a:rPr lang="en-US" sz="1500" dirty="0">
                <a:latin typeface="Frutiger LT Std 45 Light" pitchFamily="34" charset="0"/>
              </a:rPr>
              <a:t>)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500" dirty="0">
                <a:latin typeface="Frutiger LT Std 45 Light" pitchFamily="34" charset="0"/>
              </a:rPr>
              <a:t>Bernie Sanders (VT)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500" dirty="0">
                <a:latin typeface="Frutiger LT Std 45 Light" pitchFamily="34" charset="0"/>
              </a:rPr>
              <a:t>Angus King (ME)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439488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385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What to Expect on the Hill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905000"/>
          <a:ext cx="716279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886"/>
                <a:gridCol w="3586913"/>
              </a:tblGrid>
              <a:tr h="2105026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Frutiger LT Std 45 Light" pitchFamily="34" charset="0"/>
                        </a:rPr>
                        <a:t>Conservative (Tea Party) Republicans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Virtually no role for federal government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Strong focus on fiscal austerity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Willing to go against own party on some issues; many</a:t>
                      </a:r>
                      <a:r>
                        <a:rPr lang="en-US" sz="1100" b="0" baseline="0" dirty="0" smtClean="0">
                          <a:latin typeface="Frutiger LT Std 45 Light" pitchFamily="34" charset="0"/>
                        </a:rPr>
                        <a:t> </a:t>
                      </a:r>
                      <a:r>
                        <a:rPr lang="en-US" sz="1100" b="0" dirty="0" smtClean="0">
                          <a:latin typeface="Frutiger LT Std 45 Light" pitchFamily="34" charset="0"/>
                        </a:rPr>
                        <a:t>are members of the “Freedom Caucus”</a:t>
                      </a:r>
                    </a:p>
                    <a:p>
                      <a:pPr algn="l"/>
                      <a:endParaRPr lang="en-US" sz="1100" b="0" dirty="0">
                        <a:latin typeface="Frutiger LT Std 45 Ligh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Frutiger LT Std 45 Light" pitchFamily="34" charset="0"/>
                        </a:rPr>
                        <a:t>Conservative (Blue Dog) Democrats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More conservative on social issues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Role of government is to support “blue</a:t>
                      </a:r>
                      <a:r>
                        <a:rPr lang="en-US" sz="1100" b="0" baseline="0" dirty="0" smtClean="0">
                          <a:latin typeface="Frutiger LT Std 45 Light" pitchFamily="34" charset="0"/>
                        </a:rPr>
                        <a:t> collar</a:t>
                      </a:r>
                      <a:r>
                        <a:rPr lang="en-US" sz="1100" b="0" dirty="0" smtClean="0">
                          <a:latin typeface="Frutiger LT Std 45 Light" pitchFamily="34" charset="0"/>
                        </a:rPr>
                        <a:t>” workers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Occasionally at odds with party leadership</a:t>
                      </a:r>
                    </a:p>
                    <a:p>
                      <a:pPr algn="l"/>
                      <a:endParaRPr lang="en-US" sz="1100" b="0" dirty="0">
                        <a:latin typeface="Frutiger LT Std 45 Ligh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737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Frutiger LT Std 45 Light" pitchFamily="34" charset="0"/>
                        </a:rPr>
                        <a:t>Moderate Republicans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Limited role for federal government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Emphasis on low taxes and support for private sector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Frutiger LT Std 45 Light" pitchFamily="34" charset="0"/>
                        </a:rPr>
                        <a:t>Rank and file with party leadership</a:t>
                      </a:r>
                    </a:p>
                    <a:p>
                      <a:pPr algn="l"/>
                      <a:endParaRPr lang="en-US" sz="1100" b="0" dirty="0">
                        <a:latin typeface="Frutiger LT Std 45 Ligh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Liberal Democrats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Important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 r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ole for federal government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Emphasis on economic fairness and social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 safety net</a:t>
                      </a:r>
                      <a:endParaRPr lang="en-US" sz="1100" b="0" dirty="0" smtClean="0">
                        <a:solidFill>
                          <a:schemeClr val="bg1"/>
                        </a:solidFill>
                        <a:latin typeface="Frutiger LT Std 45 Light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Compose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 m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ajority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utiger LT Std 45 Light" pitchFamily="34" charset="0"/>
                        </a:rPr>
                        <a:t>of party leadership 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0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ACTE Public Policy Staff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202934" y="3565640"/>
            <a:ext cx="2790421" cy="14907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b="1" dirty="0"/>
              <a:t>Jarrod Nagurka</a:t>
            </a:r>
            <a:endParaRPr lang="en-US" sz="2175" dirty="0"/>
          </a:p>
          <a:p>
            <a:pPr marL="0" indent="0">
              <a:buNone/>
            </a:pPr>
            <a:r>
              <a:rPr lang="en-US" sz="1500" i="1" dirty="0"/>
              <a:t>Advocacy and Public Affairs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1" y="3590111"/>
            <a:ext cx="935286" cy="1016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1" y="2197834"/>
            <a:ext cx="926042" cy="971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1190989" y="2141845"/>
            <a:ext cx="2774092" cy="14907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b="1" dirty="0"/>
              <a:t>Stephen DeWitt</a:t>
            </a:r>
            <a:endParaRPr lang="en-US" sz="2175" dirty="0"/>
          </a:p>
          <a:p>
            <a:pPr marL="0" indent="0">
              <a:buNone/>
            </a:pPr>
            <a:r>
              <a:rPr lang="en-US" sz="1500" i="1" dirty="0"/>
              <a:t>Deputy Executive Director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96" y="2197834"/>
            <a:ext cx="941623" cy="941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5434413" y="2141845"/>
            <a:ext cx="2774092" cy="14907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b="1" dirty="0"/>
              <a:t>Alisha Hyslop</a:t>
            </a:r>
            <a:endParaRPr lang="en-US" sz="2175" dirty="0"/>
          </a:p>
          <a:p>
            <a:pPr marL="0" indent="0">
              <a:buNone/>
            </a:pPr>
            <a:r>
              <a:rPr lang="en-US" sz="1500" i="1" dirty="0"/>
              <a:t>Director of Public Policy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94" y="3565640"/>
            <a:ext cx="941624" cy="941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5434413" y="3584647"/>
            <a:ext cx="3006203" cy="14907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b="1" dirty="0"/>
              <a:t>Catherine Imperatore</a:t>
            </a:r>
            <a:endParaRPr lang="en-US" sz="2175" dirty="0"/>
          </a:p>
          <a:p>
            <a:pPr marL="0" indent="0">
              <a:buNone/>
            </a:pPr>
            <a:r>
              <a:rPr lang="en-US" sz="1500" i="1" dirty="0"/>
              <a:t>Research Manager</a:t>
            </a:r>
          </a:p>
        </p:txBody>
      </p:sp>
      <p:pic>
        <p:nvPicPr>
          <p:cNvPr id="2" name="Picture 1" descr="mik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4" y="5056375"/>
            <a:ext cx="955969" cy="955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1355334" y="4997967"/>
            <a:ext cx="2790421" cy="14907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Frutiger LT Std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b="1" dirty="0" smtClean="0"/>
              <a:t>Michael Matthews</a:t>
            </a:r>
            <a:endParaRPr lang="en-US" sz="2175" dirty="0"/>
          </a:p>
          <a:p>
            <a:pPr marL="0" indent="0">
              <a:buNone/>
            </a:pPr>
            <a:r>
              <a:rPr lang="en-US" sz="1500" i="1" dirty="0" smtClean="0"/>
              <a:t>Government Affairs Manager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38429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753649"/>
            <a:ext cx="9143999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Messages for Congress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88490" y="1600200"/>
            <a:ext cx="8174509" cy="4600184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Tell Members of Congress how critical Perkins, education and job training programs are for your community.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Be sure to stress that </a:t>
            </a:r>
            <a:r>
              <a:rPr lang="en-US" altLang="en-US" sz="2000" b="1" dirty="0"/>
              <a:t>any</a:t>
            </a:r>
            <a:r>
              <a:rPr lang="en-US" altLang="en-US" sz="2000" dirty="0"/>
              <a:t> cut is unacceptable; </a:t>
            </a:r>
            <a:r>
              <a:rPr lang="en-US" altLang="en-US" sz="2000" dirty="0" smtClean="0"/>
              <a:t>Increased investments needed. Total Perkins funding for FY 2019 is still less than it was a decade ago.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Reinforce </a:t>
            </a:r>
            <a:r>
              <a:rPr lang="en-US" altLang="en-US" sz="2000" dirty="0"/>
              <a:t>the support CTE has from business, and mention any industry partnerships.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Explain that without federal investment these programs are not possible.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/>
              <a:t>Help them understand how CTE overcomes the skills gap and prepares students to succeed in postsecondary education AND careers.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000" dirty="0"/>
              <a:t>Invite them to join the House or Senate CTE Caucus.</a:t>
            </a:r>
          </a:p>
          <a:p>
            <a:pPr lvl="1" eaLnBrk="1" hangingPunct="1">
              <a:buFont typeface="Arial" charset="0"/>
              <a:buNone/>
            </a:pPr>
            <a:endParaRPr lang="en-US" altLang="en-US" sz="1800" dirty="0"/>
          </a:p>
          <a:p>
            <a:pPr lvl="1" eaLnBrk="1" hangingPunct="1">
              <a:buFont typeface="Arial" charset="0"/>
              <a:buNone/>
            </a:pPr>
            <a:endParaRPr lang="en-US" altLang="en-US" sz="1800" dirty="0"/>
          </a:p>
          <a:p>
            <a:pPr lvl="1" eaLnBrk="1" hangingPunct="1">
              <a:buFont typeface="Arial" charset="0"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20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Lobbying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02" y="1676400"/>
            <a:ext cx="8316097" cy="51816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Be informed.</a:t>
            </a:r>
            <a:r>
              <a:rPr lang="en-US" dirty="0" smtClean="0"/>
              <a:t> </a:t>
            </a:r>
          </a:p>
          <a:p>
            <a:pPr marL="800100" lvl="1" indent="-45720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Know the issues – resources to read up include your notebook, the latest ACTE News and the CTE Policy Watch Blog.</a:t>
            </a:r>
          </a:p>
          <a:p>
            <a:pPr marL="800100" lvl="1" indent="-45720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Check the policymaker’s website to learn which committees they serve on, and read up on their background.</a:t>
            </a:r>
          </a:p>
          <a:p>
            <a:pPr marL="1005840" lvl="2" indent="-457200">
              <a:buFont typeface="Wingdings" panose="05000000000000000000" pitchFamily="2" charset="2"/>
              <a:buChar char="q"/>
              <a:defRPr/>
            </a:pPr>
            <a:r>
              <a:rPr lang="en-US" sz="1575" dirty="0"/>
              <a:t>Also check in notebook “Hill Maps &amp; Directories” section</a:t>
            </a:r>
          </a:p>
          <a:p>
            <a:pPr marL="800100" lvl="1" indent="-45720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Know the legislator’s </a:t>
            </a:r>
            <a:r>
              <a:rPr lang="en-US" sz="1800" dirty="0" smtClean="0"/>
              <a:t>work </a:t>
            </a:r>
            <a:r>
              <a:rPr lang="en-US" sz="1800" dirty="0"/>
              <a:t>– check out his/her voting </a:t>
            </a:r>
            <a:r>
              <a:rPr lang="en-US" sz="1800" dirty="0" smtClean="0"/>
              <a:t>record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Be prepared.</a:t>
            </a:r>
            <a:r>
              <a:rPr lang="en-US" dirty="0" smtClean="0"/>
              <a:t> </a:t>
            </a:r>
          </a:p>
          <a:p>
            <a:pPr marL="800100" lvl="1" indent="-45720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Have data and specifics – How will legislation impact your school and your district?</a:t>
            </a:r>
          </a:p>
          <a:p>
            <a:pPr marL="800100" lvl="1" indent="-45720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Know your position and the rationale for that position – ACTE’s reauthorization priorities documents include helpful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13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292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Be friendly</a:t>
            </a:r>
            <a:r>
              <a:rPr lang="en-US" b="1" dirty="0"/>
              <a:t> </a:t>
            </a:r>
            <a:r>
              <a:rPr lang="en-US" b="1" dirty="0" smtClean="0"/>
              <a:t>and open to listening</a:t>
            </a:r>
            <a:endParaRPr lang="en-US" dirty="0" smtClean="0"/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Share your ideas with the legislator and their staff in an organized way, and make sure that you’re clear and concise.</a:t>
            </a:r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If you can find something the legislator did well in the past, compliment that action.</a:t>
            </a:r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Listen to their perspective, and make sure you’re considering all side of the issue.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819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Frutiger LT Std 65 Bold"/>
                <a:ea typeface="ＭＳ Ｐゴシック" pitchFamily="5" charset="-128"/>
                <a:cs typeface="Frutiger LT Std 65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94B57"/>
                </a:solidFill>
                <a:latin typeface="Frutiger LT Std 65 Bold" pitchFamily="5" charset="0"/>
                <a:ea typeface="ＭＳ Ｐゴシック" pitchFamily="5" charset="-128"/>
              </a:defRPr>
            </a:lvl9pPr>
          </a:lstStyle>
          <a:p>
            <a:pPr algn="ctr"/>
            <a:r>
              <a:rPr lang="en-US" altLang="en-US" b="1" smtClean="0"/>
              <a:t>Lobbying Tips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54480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0" y="1676400"/>
            <a:ext cx="7928919" cy="4523984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Be calm.</a:t>
            </a:r>
            <a:r>
              <a:rPr lang="en-US" dirty="0" smtClean="0"/>
              <a:t> </a:t>
            </a:r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Maintain a professional demeanor</a:t>
            </a:r>
            <a:r>
              <a:rPr lang="en-US" dirty="0"/>
              <a:t> </a:t>
            </a:r>
            <a:r>
              <a:rPr lang="en-US" dirty="0" smtClean="0"/>
              <a:t>– remember, you’re the expert in the room.</a:t>
            </a:r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Don’t get flustered – know your issue and bring the discussion back to your point.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Give examples.</a:t>
            </a:r>
            <a:r>
              <a:rPr lang="en-US" dirty="0" smtClean="0"/>
              <a:t> </a:t>
            </a:r>
          </a:p>
          <a:p>
            <a:pPr marL="742950" lvl="1" indent="-400050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Most Members of Congress are not educators by profession, so the more examples you can provide, the better they can understand your message.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Lobbying Tips</a:t>
            </a:r>
          </a:p>
        </p:txBody>
      </p:sp>
    </p:spTree>
    <p:extLst>
      <p:ext uri="{BB962C8B-B14F-4D97-AF65-F5344CB8AC3E}">
        <p14:creationId xmlns:p14="http://schemas.microsoft.com/office/powerpoint/2010/main" val="18619622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42" y="1600200"/>
            <a:ext cx="8246158" cy="510540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625" b="1" dirty="0"/>
              <a:t>Don’t get sidetracked.</a:t>
            </a:r>
            <a:r>
              <a:rPr lang="en-US" sz="2625" dirty="0"/>
              <a:t> </a:t>
            </a:r>
          </a:p>
          <a:p>
            <a:pPr marL="742950" lvl="1" indent="-4000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250" dirty="0"/>
              <a:t>Don’t let the conversation get off topic! If you notice the issues becoming muddled, try to bring it back to your core message.</a:t>
            </a:r>
          </a:p>
          <a:p>
            <a:pPr marL="742950" lvl="1" indent="-4000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sz="1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625" b="1" dirty="0"/>
              <a:t>Don’t be afraid to admit that you don’t know something. </a:t>
            </a:r>
          </a:p>
          <a:p>
            <a:pPr marL="742950" lvl="1" indent="-4000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250" dirty="0"/>
              <a:t>If you’re asked a question on an unfamiliar topic, maintain your credibility by saying that you don’t know.</a:t>
            </a:r>
          </a:p>
          <a:p>
            <a:pPr marL="742950" lvl="1" indent="-4000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250" dirty="0"/>
              <a:t>It’s ok to say that you’ll follow up after checking.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Lobbying Tips</a:t>
            </a:r>
          </a:p>
        </p:txBody>
      </p:sp>
    </p:spTree>
    <p:extLst>
      <p:ext uri="{BB962C8B-B14F-4D97-AF65-F5344CB8AC3E}">
        <p14:creationId xmlns:p14="http://schemas.microsoft.com/office/powerpoint/2010/main" val="33170795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99302" y="1600200"/>
            <a:ext cx="8239897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b="1" dirty="0" smtClean="0"/>
              <a:t>Find common ground</a:t>
            </a:r>
            <a:endParaRPr lang="en-US" altLang="en-US" dirty="0" smtClean="0"/>
          </a:p>
          <a:p>
            <a:pPr marL="742950" lvl="1" indent="-4000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Even if a legislator doesn’t yet support your position on an issue, try to find opportunities to establish common ground – every policymaker wants an effective education system for our students.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Lobbying Tips</a:t>
            </a:r>
          </a:p>
        </p:txBody>
      </p:sp>
    </p:spTree>
    <p:extLst>
      <p:ext uri="{BB962C8B-B14F-4D97-AF65-F5344CB8AC3E}">
        <p14:creationId xmlns:p14="http://schemas.microsoft.com/office/powerpoint/2010/main" val="10570666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854901"/>
            <a:ext cx="91440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Always Have An Ask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93124" y="1676400"/>
            <a:ext cx="8322276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100" dirty="0"/>
              <a:t>If you are lobbying for issue support, ask for their support.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“Will the Congressman support CTE issues?”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100" dirty="0"/>
              <a:t>Use this meeting to invite your Member to see your program.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“Would the Senator be interested in visiting our biotechnology program at McKinley Tech High School?”</a:t>
            </a:r>
          </a:p>
          <a:p>
            <a:pPr marL="0" indent="0" algn="ctr">
              <a:buNone/>
            </a:pPr>
            <a:r>
              <a:rPr lang="en-US" altLang="en-US" sz="2100" b="1" dirty="0"/>
              <a:t>If you don’t ask, </a:t>
            </a:r>
            <a:br>
              <a:rPr lang="en-US" altLang="en-US" sz="2100" b="1" dirty="0"/>
            </a:br>
            <a:r>
              <a:rPr lang="en-US" altLang="en-US" sz="2100" b="1" dirty="0"/>
              <a:t>the answer will always be no!</a:t>
            </a:r>
          </a:p>
        </p:txBody>
      </p:sp>
    </p:spTree>
    <p:extLst>
      <p:ext uri="{BB962C8B-B14F-4D97-AF65-F5344CB8AC3E}">
        <p14:creationId xmlns:p14="http://schemas.microsoft.com/office/powerpoint/2010/main" val="3519082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7557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Post Visit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96254" y="1600200"/>
            <a:ext cx="8319145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100" dirty="0"/>
              <a:t>Follow up with the staff person you met with in a thank-you note or email.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Thank them for meeting with you.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Remind them of the importance of your issue.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Thank them for the member’s support or ask again.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100" dirty="0"/>
              <a:t>Continue your dialogue with the office after you leave! Building a sustained conversation will lay the foundation for your future advocacy.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65302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994775"/>
            <a:ext cx="91440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Student Lobbying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52025"/>
            <a:ext cx="8153400" cy="4086616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Students should be able to articulate a personal story to members and staff.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Prepare your students with data to go along with their story.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Select one main speaker to deliver the story and message – other students should contribute in support of that message.</a:t>
            </a:r>
          </a:p>
        </p:txBody>
      </p:sp>
    </p:spTree>
    <p:extLst>
      <p:ext uri="{BB962C8B-B14F-4D97-AF65-F5344CB8AC3E}">
        <p14:creationId xmlns:p14="http://schemas.microsoft.com/office/powerpoint/2010/main" val="1594727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945715"/>
            <a:ext cx="9144000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District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52" y="1600200"/>
            <a:ext cx="8153400" cy="52578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Members are normally in their DC offices Tuesday-Thursday, and in a district office Friday-Monday.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Invite a Member to see your program!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Attend a legislative forum held by your Member.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Members tend to hold weekly “coffee hours” open to all constituents.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Attend a town hall meeting your Member is hosting.</a:t>
            </a:r>
          </a:p>
          <a:p>
            <a:pPr>
              <a:buFont typeface="Arial" pitchFamily="34" charset="0"/>
              <a:buChar char="•"/>
              <a:defRPr/>
            </a:pPr>
            <a:endParaRPr lang="en-US" sz="900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8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139"/>
            <a:ext cx="8473858" cy="3897518"/>
          </a:xfrm>
        </p:spPr>
        <p:txBody>
          <a:bodyPr/>
          <a:lstStyle/>
          <a:p>
            <a:r>
              <a:rPr lang="en-US" altLang="en-US" sz="3000" dirty="0"/>
              <a:t>Importance of advocacy and intro to lobbying</a:t>
            </a:r>
          </a:p>
          <a:p>
            <a:r>
              <a:rPr lang="en-US" altLang="en-US" sz="3000" dirty="0"/>
              <a:t>How a bill becomes a </a:t>
            </a:r>
            <a:r>
              <a:rPr lang="en-US" altLang="en-US" sz="3000" dirty="0" smtClean="0"/>
              <a:t>law and how to pay for it</a:t>
            </a:r>
            <a:endParaRPr lang="en-US" altLang="en-US" sz="3000" dirty="0"/>
          </a:p>
          <a:p>
            <a:r>
              <a:rPr lang="en-US" altLang="en-US" sz="3000" dirty="0" smtClean="0"/>
              <a:t>CTE Policy 101</a:t>
            </a:r>
          </a:p>
          <a:p>
            <a:r>
              <a:rPr lang="en-US" altLang="en-US" sz="3000" dirty="0" smtClean="0"/>
              <a:t>Current Education Policy Landscape</a:t>
            </a:r>
            <a:endParaRPr lang="en-US" altLang="en-US" sz="3000" dirty="0"/>
          </a:p>
          <a:p>
            <a:pPr eaLnBrk="1" hangingPunct="1"/>
            <a:r>
              <a:rPr lang="en-US" altLang="en-US" sz="3000" dirty="0" smtClean="0"/>
              <a:t>Successful advocacy on and off Capitol Hill</a:t>
            </a:r>
          </a:p>
          <a:p>
            <a:pPr eaLnBrk="1" hangingPunct="1"/>
            <a:endParaRPr lang="en-US" altLang="en-US" sz="3000" dirty="0" smtClean="0"/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12648" y="933189"/>
            <a:ext cx="81534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8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100" b="1" dirty="0" smtClean="0"/>
              <a:t>Jarrod </a:t>
            </a:r>
            <a:r>
              <a:rPr lang="en-US" sz="2100" b="1" dirty="0"/>
              <a:t>Nagurka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1875" dirty="0" smtClean="0"/>
              <a:t>jnagurka@acteonline.org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1875" dirty="0" smtClean="0"/>
              <a:t>(703) 683-9312</a:t>
            </a:r>
            <a:endParaRPr lang="en-US" sz="1875" dirty="0"/>
          </a:p>
          <a:p>
            <a:pPr marL="0" indent="0">
              <a:buNone/>
              <a:defRPr/>
            </a:pPr>
            <a:endParaRPr lang="en-US" sz="2100" b="1" dirty="0"/>
          </a:p>
          <a:p>
            <a:pPr marL="0" indent="0">
              <a:buNone/>
              <a:defRPr/>
            </a:pPr>
            <a:r>
              <a:rPr lang="en-US" sz="2100" b="1" dirty="0"/>
              <a:t>Association for Career and Technical Education</a:t>
            </a:r>
          </a:p>
          <a:p>
            <a:pPr marL="0" indent="0">
              <a:buNone/>
              <a:defRPr/>
            </a:pPr>
            <a:r>
              <a:rPr lang="en-US" sz="2100" dirty="0"/>
              <a:t>1410 King Street</a:t>
            </a:r>
          </a:p>
          <a:p>
            <a:pPr marL="0" indent="0">
              <a:buNone/>
              <a:defRPr/>
            </a:pPr>
            <a:r>
              <a:rPr lang="en-US" sz="2100" dirty="0"/>
              <a:t>Alexandria, VA 22314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100" dirty="0"/>
              <a:t>(800) 826-9972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100" dirty="0"/>
              <a:t>www.acteonline.org</a:t>
            </a:r>
          </a:p>
        </p:txBody>
      </p:sp>
    </p:spTree>
    <p:extLst>
      <p:ext uri="{BB962C8B-B14F-4D97-AF65-F5344CB8AC3E}">
        <p14:creationId xmlns:p14="http://schemas.microsoft.com/office/powerpoint/2010/main" val="692801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2615"/>
            <a:ext cx="6915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3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5894"/>
            <a:ext cx="9144000" cy="9715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100" b="1" dirty="0" smtClean="0"/>
              <a:t>Importance of Federal Advocacy and Lobbying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600200"/>
            <a:ext cx="8083296" cy="51054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Federal advocacy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 smtClean="0"/>
              <a:t>Most education policy decisions are made at the state and local levels. However, federal law provides a critical framework for those decisions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 smtClean="0"/>
              <a:t>Congress </a:t>
            </a:r>
            <a:r>
              <a:rPr lang="en-US" sz="2000" dirty="0"/>
              <a:t>has </a:t>
            </a:r>
            <a:r>
              <a:rPr lang="en-US" sz="2000" dirty="0" smtClean="0"/>
              <a:t>the “power </a:t>
            </a:r>
            <a:r>
              <a:rPr lang="en-US" sz="2000" dirty="0"/>
              <a:t>of the purse,” providing needed funds to states and locals through federal programs like </a:t>
            </a:r>
            <a:r>
              <a:rPr lang="en-US" sz="2000" dirty="0" smtClean="0"/>
              <a:t>Perkins, ESSA, HEA and WIOA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 smtClean="0"/>
              <a:t>Furthermore, the Department of Education has significant leverage to influence federal education policy through implementation and can guide state decisions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191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706395"/>
            <a:ext cx="6553200" cy="990600"/>
          </a:xfrm>
        </p:spPr>
        <p:txBody>
          <a:bodyPr/>
          <a:lstStyle/>
          <a:p>
            <a:pPr algn="ctr"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altLang="en-US" sz="4050" b="1" dirty="0"/>
              <a:t>Legislative Process</a:t>
            </a:r>
          </a:p>
        </p:txBody>
      </p:sp>
      <p:pic>
        <p:nvPicPr>
          <p:cNvPr id="56322" name="Picture 2" descr="http://thumbnails-visually.netdna-ssl.com/how-does-a-bill-become-a-law_50290b41c9938_w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"/>
          <a:stretch/>
        </p:blipFill>
        <p:spPr bwMode="auto">
          <a:xfrm>
            <a:off x="1190368" y="1576688"/>
            <a:ext cx="6100119" cy="45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59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63145" y="801886"/>
            <a:ext cx="7776519" cy="994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Notable CTE Priorities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5480" y="1676400"/>
            <a:ext cx="808132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Perkins CTE Funding</a:t>
            </a:r>
            <a:endParaRPr lang="en-US" alt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dirty="0"/>
              <a:t>Bipartisan support for CTE, </a:t>
            </a:r>
            <a:r>
              <a:rPr lang="en-US" altLang="en-US" sz="1575" dirty="0" smtClean="0"/>
              <a:t>but budget caps spell trouble</a:t>
            </a:r>
            <a:endParaRPr lang="en-US" altLang="en-US" sz="1575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dirty="0" smtClean="0"/>
              <a:t>Funding increases in each of the last two fiscal years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b="1" dirty="0" smtClean="0"/>
              <a:t>Check </a:t>
            </a:r>
            <a:r>
              <a:rPr lang="en-US" altLang="en-US" sz="1575" b="1" dirty="0"/>
              <a:t>the </a:t>
            </a:r>
            <a:r>
              <a:rPr lang="en-US" altLang="en-US" sz="1575" b="1" dirty="0" smtClean="0"/>
              <a:t>Federal Funding section </a:t>
            </a:r>
            <a:r>
              <a:rPr lang="en-US" altLang="en-US" sz="1575" b="1" dirty="0"/>
              <a:t>of your notebook</a:t>
            </a:r>
          </a:p>
          <a:p>
            <a:pPr marL="0" indent="0">
              <a:buNone/>
            </a:pPr>
            <a:endParaRPr lang="en-US" altLang="en-US" sz="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800" dirty="0"/>
              <a:t>Higher Education Act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dirty="0"/>
              <a:t>Forecast to be a major education policy push this </a:t>
            </a:r>
            <a:r>
              <a:rPr lang="en-US" altLang="en-US" sz="1575" dirty="0" smtClean="0"/>
              <a:t>Congress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dirty="0" smtClean="0"/>
              <a:t>Both parties support principle of expanding Pell Grants to shorter-term programs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b="1" dirty="0" smtClean="0"/>
              <a:t>Check </a:t>
            </a:r>
            <a:r>
              <a:rPr lang="en-US" altLang="en-US" sz="1575" b="1" dirty="0"/>
              <a:t>the HEA Section of your </a:t>
            </a:r>
            <a:r>
              <a:rPr lang="en-US" altLang="en-US" sz="1575" b="1" dirty="0" smtClean="0"/>
              <a:t>notebook</a:t>
            </a:r>
          </a:p>
          <a:p>
            <a:pPr marL="914400" lvl="2" indent="0">
              <a:buNone/>
            </a:pPr>
            <a:endParaRPr lang="en-US" altLang="en-US" sz="6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Infrastructure</a:t>
            </a:r>
            <a:endParaRPr lang="en-US" alt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dirty="0" smtClean="0"/>
              <a:t>Bipartisan infrastructure package discussed by both parties</a:t>
            </a:r>
            <a:endParaRPr lang="en-US" altLang="en-US" sz="1575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1575" b="1" dirty="0"/>
              <a:t>Check the </a:t>
            </a:r>
            <a:r>
              <a:rPr lang="en-US" altLang="en-US" sz="1575" b="1" dirty="0" smtClean="0"/>
              <a:t>Hot Topics Section </a:t>
            </a:r>
            <a:r>
              <a:rPr lang="en-US" altLang="en-US" sz="1575" b="1" dirty="0"/>
              <a:t>of your notebook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altLang="en-US" sz="1575" b="1" dirty="0"/>
          </a:p>
        </p:txBody>
      </p:sp>
    </p:spTree>
    <p:extLst>
      <p:ext uri="{BB962C8B-B14F-4D97-AF65-F5344CB8AC3E}">
        <p14:creationId xmlns:p14="http://schemas.microsoft.com/office/powerpoint/2010/main" val="1917789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8940" y="977213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dirty="0"/>
              <a:t>Federal Funding:</a:t>
            </a:r>
            <a:br>
              <a:rPr lang="en-US" altLang="en-US" sz="3000" b="1" dirty="0"/>
            </a:br>
            <a:r>
              <a:rPr lang="en-US" altLang="en-US" sz="3000" b="1" dirty="0"/>
              <a:t>Authorization and Appropriations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7881" y="2238529"/>
            <a:ext cx="5029200" cy="381445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Frutiger LT Std 45 Light" pitchFamily="34" charset="0"/>
              </a:rPr>
              <a:t>Authorizing</a:t>
            </a:r>
            <a:r>
              <a:rPr lang="en-US" altLang="en-US" sz="2000" dirty="0">
                <a:latin typeface="Frutiger LT Std 45 Light" pitchFamily="34" charset="0"/>
              </a:rPr>
              <a:t> </a:t>
            </a:r>
            <a:r>
              <a:rPr lang="en-US" altLang="en-US" sz="2000" dirty="0" smtClean="0">
                <a:latin typeface="Frutiger LT Std 45 Light" pitchFamily="34" charset="0"/>
              </a:rPr>
              <a:t>is </a:t>
            </a:r>
            <a:r>
              <a:rPr lang="en-US" altLang="en-US" sz="2000" dirty="0">
                <a:latin typeface="Frutiger LT Std 45 Light" pitchFamily="34" charset="0"/>
              </a:rPr>
              <a:t>the process of creating a program. When a program, such as Perkins, is authorized by the House, Senate and President, then Congress is allowed to assign or appropriate funding for the program.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>
              <a:latin typeface="Frutiger LT Std 45 Light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Frutiger LT Std 45 Light" pitchFamily="34" charset="0"/>
              </a:rPr>
              <a:t>The funding of an authorized program is known as </a:t>
            </a:r>
            <a:r>
              <a:rPr lang="en-US" altLang="en-US" sz="2000" b="1" dirty="0">
                <a:latin typeface="Frutiger LT Std 45 Light" pitchFamily="34" charset="0"/>
              </a:rPr>
              <a:t>appropriations</a:t>
            </a:r>
            <a:r>
              <a:rPr lang="en-US" altLang="en-US" sz="2000" dirty="0">
                <a:latin typeface="Frutiger LT Std 45 Light" pitchFamily="34" charset="0"/>
              </a:rPr>
              <a:t>. After a budget has been set, Congress can determine how much money to </a:t>
            </a:r>
            <a:r>
              <a:rPr lang="en-US" altLang="en-US" sz="2000" dirty="0" smtClean="0">
                <a:latin typeface="Frutiger LT Std 45 Light" pitchFamily="34" charset="0"/>
              </a:rPr>
              <a:t>designate for </a:t>
            </a:r>
            <a:r>
              <a:rPr lang="en-US" altLang="en-US" sz="2000" dirty="0">
                <a:latin typeface="Frutiger LT Std 45 Light" pitchFamily="34" charset="0"/>
              </a:rPr>
              <a:t>each individual program.</a:t>
            </a:r>
          </a:p>
          <a:p>
            <a:endParaRPr lang="en-US" sz="2000" dirty="0"/>
          </a:p>
        </p:txBody>
      </p:sp>
      <p:pic>
        <p:nvPicPr>
          <p:cNvPr id="54275" name="Picture 3" descr="http://www.usmint.gov/images/mint_programs/circulatingCoins/Penny-obver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8" y="2120213"/>
            <a:ext cx="2427507" cy="23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5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6791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Appropriations Committee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Produce bills that define specific funding allocations; make line-item budget decisions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12 Subcommittees in the House and Senate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Education and labor funding occur in the Labor, Health and Human Services and Education Appropriations Subcommittee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808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PS19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NPS19 TEMPLATE</Template>
  <TotalTime>122</TotalTime>
  <Words>1705</Words>
  <Application>Microsoft Macintosh PowerPoint</Application>
  <PresentationFormat>On-screen Show (4:3)</PresentationFormat>
  <Paragraphs>223</Paragraphs>
  <Slides>30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NPS19 TEMPLATE</vt:lpstr>
      <vt:lpstr>NPS First Time Attendees</vt:lpstr>
      <vt:lpstr>ACTE Public Policy Staff</vt:lpstr>
      <vt:lpstr>Agenda</vt:lpstr>
      <vt:lpstr>PowerPoint Presentation</vt:lpstr>
      <vt:lpstr>Importance of Federal Advocacy and Lobbying</vt:lpstr>
      <vt:lpstr>Legislative Process</vt:lpstr>
      <vt:lpstr>Notable CTE Priorities</vt:lpstr>
      <vt:lpstr>Federal Funding: Authorization and Appropriations</vt:lpstr>
      <vt:lpstr>Appropriations Committee</vt:lpstr>
      <vt:lpstr>Budget Caps</vt:lpstr>
      <vt:lpstr>Budget Timeline</vt:lpstr>
      <vt:lpstr>Getting To Your Visits</vt:lpstr>
      <vt:lpstr>Getting There Continued</vt:lpstr>
      <vt:lpstr>PowerPoint Presentation</vt:lpstr>
      <vt:lpstr>Capitol Hill Map</vt:lpstr>
      <vt:lpstr>Capitol Hill Basics</vt:lpstr>
      <vt:lpstr>When You Arrive</vt:lpstr>
      <vt:lpstr>What to Expect on the Hill</vt:lpstr>
      <vt:lpstr>What to Expect on the Hill</vt:lpstr>
      <vt:lpstr>Messages for Congress</vt:lpstr>
      <vt:lpstr>Lobbying Tips</vt:lpstr>
      <vt:lpstr>PowerPoint Presentation</vt:lpstr>
      <vt:lpstr>Lobbying Tips</vt:lpstr>
      <vt:lpstr>Lobbying Tips</vt:lpstr>
      <vt:lpstr>Lobbying Tips</vt:lpstr>
      <vt:lpstr>Always Have An Ask</vt:lpstr>
      <vt:lpstr>Post Visit</vt:lpstr>
      <vt:lpstr>Student Lobbying</vt:lpstr>
      <vt:lpstr>District Advocacy</vt:lpstr>
      <vt:lpstr>Contact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O'Brien</dc:creator>
  <cp:lastModifiedBy>Jarrod</cp:lastModifiedBy>
  <cp:revision>7</cp:revision>
  <dcterms:created xsi:type="dcterms:W3CDTF">2019-03-15T13:51:43Z</dcterms:created>
  <dcterms:modified xsi:type="dcterms:W3CDTF">2019-03-24T19:49:52Z</dcterms:modified>
</cp:coreProperties>
</file>