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69" r:id="rId3"/>
    <p:sldId id="270" r:id="rId4"/>
    <p:sldId id="276" r:id="rId5"/>
    <p:sldId id="271" r:id="rId6"/>
    <p:sldId id="272" r:id="rId7"/>
    <p:sldId id="258" r:id="rId8"/>
    <p:sldId id="274" r:id="rId9"/>
    <p:sldId id="278" r:id="rId10"/>
    <p:sldId id="275" r:id="rId11"/>
    <p:sldId id="259" r:id="rId12"/>
    <p:sldId id="260" r:id="rId13"/>
    <p:sldId id="261" r:id="rId14"/>
    <p:sldId id="264" r:id="rId15"/>
    <p:sldId id="267" r:id="rId16"/>
    <p:sldId id="265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56E66-BBA4-4A7F-891C-10C806F9CD57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92C88-1106-4229-93F1-720A1E7DE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59321-FC01-4F42-8DB7-1705E8E7697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2C88-1106-4229-93F1-720A1E7DE18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2C88-1106-4229-93F1-720A1E7DE18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2C88-1106-4229-93F1-720A1E7DE18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2C88-1106-4229-93F1-720A1E7DE18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2C88-1106-4229-93F1-720A1E7DE18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2C88-1106-4229-93F1-720A1E7DE18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2C88-1106-4229-93F1-720A1E7DE18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2C88-1106-4229-93F1-720A1E7DE18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2C88-1106-4229-93F1-720A1E7DE18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2C88-1106-4229-93F1-720A1E7DE18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2C88-1106-4229-93F1-720A1E7DE18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2C88-1106-4229-93F1-720A1E7DE18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2C88-1106-4229-93F1-720A1E7DE18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2C88-1106-4229-93F1-720A1E7DE18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2C88-1106-4229-93F1-720A1E7DE18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59321-FC01-4F42-8DB7-1705E8E769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3926-94C7-400A-B234-1D9771B9F1EE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D4C-0631-45DA-9B10-5B203B5B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3926-94C7-400A-B234-1D9771B9F1EE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D4C-0631-45DA-9B10-5B203B5B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3926-94C7-400A-B234-1D9771B9F1EE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D4C-0631-45DA-9B10-5B203B5B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st Page with camo">
    <p:bg>
      <p:bgPr>
        <a:solidFill>
          <a:srgbClr val="827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10"/>
          <p:cNvSpPr>
            <a:spLocks/>
          </p:cNvSpPr>
          <p:nvPr/>
        </p:nvSpPr>
        <p:spPr bwMode="auto">
          <a:xfrm>
            <a:off x="198438" y="161925"/>
            <a:ext cx="8566150" cy="6464300"/>
          </a:xfrm>
          <a:custGeom>
            <a:avLst/>
            <a:gdLst>
              <a:gd name="T0" fmla="*/ 2147483647 w 5396"/>
              <a:gd name="T1" fmla="*/ 0 h 4072"/>
              <a:gd name="T2" fmla="*/ 2147483647 w 5396"/>
              <a:gd name="T3" fmla="*/ 2147483647 h 4072"/>
              <a:gd name="T4" fmla="*/ 2147483647 w 5396"/>
              <a:gd name="T5" fmla="*/ 2147483647 h 4072"/>
              <a:gd name="T6" fmla="*/ 2147483647 w 5396"/>
              <a:gd name="T7" fmla="*/ 2147483647 h 4072"/>
              <a:gd name="T8" fmla="*/ 0 w 5396"/>
              <a:gd name="T9" fmla="*/ 2147483647 h 4072"/>
              <a:gd name="T10" fmla="*/ 0 w 5396"/>
              <a:gd name="T11" fmla="*/ 2147483647 h 4072"/>
              <a:gd name="T12" fmla="*/ 2147483647 w 5396"/>
              <a:gd name="T13" fmla="*/ 2147483647 h 4072"/>
              <a:gd name="T14" fmla="*/ 2147483647 w 5396"/>
              <a:gd name="T15" fmla="*/ 2147483647 h 4072"/>
              <a:gd name="T16" fmla="*/ 2147483647 w 5396"/>
              <a:gd name="T17" fmla="*/ 2147483647 h 4072"/>
              <a:gd name="T18" fmla="*/ 2147483647 w 5396"/>
              <a:gd name="T19" fmla="*/ 2147483647 h 4072"/>
              <a:gd name="T20" fmla="*/ 2147483647 w 5396"/>
              <a:gd name="T21" fmla="*/ 2147483647 h 4072"/>
              <a:gd name="T22" fmla="*/ 2147483647 w 5396"/>
              <a:gd name="T23" fmla="*/ 2147483647 h 4072"/>
              <a:gd name="T24" fmla="*/ 2147483647 w 5396"/>
              <a:gd name="T25" fmla="*/ 2147483647 h 4072"/>
              <a:gd name="T26" fmla="*/ 2147483647 w 5396"/>
              <a:gd name="T27" fmla="*/ 2147483647 h 4072"/>
              <a:gd name="T28" fmla="*/ 2147483647 w 5396"/>
              <a:gd name="T29" fmla="*/ 2147483647 h 4072"/>
              <a:gd name="T30" fmla="*/ 2147483647 w 5396"/>
              <a:gd name="T31" fmla="*/ 2147483647 h 4072"/>
              <a:gd name="T32" fmla="*/ 2147483647 w 5396"/>
              <a:gd name="T33" fmla="*/ 2147483647 h 4072"/>
              <a:gd name="T34" fmla="*/ 2147483647 w 5396"/>
              <a:gd name="T35" fmla="*/ 2147483647 h 4072"/>
              <a:gd name="T36" fmla="*/ 2147483647 w 5396"/>
              <a:gd name="T37" fmla="*/ 2147483647 h 4072"/>
              <a:gd name="T38" fmla="*/ 2147483647 w 5396"/>
              <a:gd name="T39" fmla="*/ 2147483647 h 4072"/>
              <a:gd name="T40" fmla="*/ 2147483647 w 5396"/>
              <a:gd name="T41" fmla="*/ 2147483647 h 4072"/>
              <a:gd name="T42" fmla="*/ 2147483647 w 5396"/>
              <a:gd name="T43" fmla="*/ 2147483647 h 4072"/>
              <a:gd name="T44" fmla="*/ 2147483647 w 5396"/>
              <a:gd name="T45" fmla="*/ 2147483647 h 4072"/>
              <a:gd name="T46" fmla="*/ 2147483647 w 5396"/>
              <a:gd name="T47" fmla="*/ 2147483647 h 4072"/>
              <a:gd name="T48" fmla="*/ 2147483647 w 5396"/>
              <a:gd name="T49" fmla="*/ 2147483647 h 4072"/>
              <a:gd name="T50" fmla="*/ 2147483647 w 5396"/>
              <a:gd name="T51" fmla="*/ 2147483647 h 4072"/>
              <a:gd name="T52" fmla="*/ 2147483647 w 5396"/>
              <a:gd name="T53" fmla="*/ 2147483647 h 4072"/>
              <a:gd name="T54" fmla="*/ 2147483647 w 5396"/>
              <a:gd name="T55" fmla="*/ 2147483647 h 4072"/>
              <a:gd name="T56" fmla="*/ 2147483647 w 5396"/>
              <a:gd name="T57" fmla="*/ 2147483647 h 4072"/>
              <a:gd name="T58" fmla="*/ 2147483647 w 5396"/>
              <a:gd name="T59" fmla="*/ 2147483647 h 4072"/>
              <a:gd name="T60" fmla="*/ 2147483647 w 5396"/>
              <a:gd name="T61" fmla="*/ 2147483647 h 4072"/>
              <a:gd name="T62" fmla="*/ 2147483647 w 5396"/>
              <a:gd name="T63" fmla="*/ 2147483647 h 4072"/>
              <a:gd name="T64" fmla="*/ 2147483647 w 5396"/>
              <a:gd name="T65" fmla="*/ 2147483647 h 4072"/>
              <a:gd name="T66" fmla="*/ 2147483647 w 5396"/>
              <a:gd name="T67" fmla="*/ 2147483647 h 4072"/>
              <a:gd name="T68" fmla="*/ 2147483647 w 5396"/>
              <a:gd name="T69" fmla="*/ 2147483647 h 4072"/>
              <a:gd name="T70" fmla="*/ 2147483647 w 5396"/>
              <a:gd name="T71" fmla="*/ 2147483647 h 4072"/>
              <a:gd name="T72" fmla="*/ 2147483647 w 5396"/>
              <a:gd name="T73" fmla="*/ 2147483647 h 4072"/>
              <a:gd name="T74" fmla="*/ 2147483647 w 5396"/>
              <a:gd name="T75" fmla="*/ 2147483647 h 4072"/>
              <a:gd name="T76" fmla="*/ 2147483647 w 5396"/>
              <a:gd name="T77" fmla="*/ 2147483647 h 4072"/>
              <a:gd name="T78" fmla="*/ 2147483647 w 5396"/>
              <a:gd name="T79" fmla="*/ 2147483647 h 4072"/>
              <a:gd name="T80" fmla="*/ 2147483647 w 5396"/>
              <a:gd name="T81" fmla="*/ 2147483647 h 4072"/>
              <a:gd name="T82" fmla="*/ 2147483647 w 5396"/>
              <a:gd name="T83" fmla="*/ 2147483647 h 4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96"/>
              <a:gd name="T127" fmla="*/ 0 h 4072"/>
              <a:gd name="T128" fmla="*/ 5396 w 5396"/>
              <a:gd name="T129" fmla="*/ 4072 h 40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96" h="4072">
                <a:moveTo>
                  <a:pt x="4994" y="0"/>
                </a:moveTo>
                <a:lnTo>
                  <a:pt x="88" y="0"/>
                </a:lnTo>
                <a:lnTo>
                  <a:pt x="70" y="2"/>
                </a:lnTo>
                <a:lnTo>
                  <a:pt x="54" y="8"/>
                </a:lnTo>
                <a:lnTo>
                  <a:pt x="38" y="16"/>
                </a:lnTo>
                <a:lnTo>
                  <a:pt x="26" y="28"/>
                </a:lnTo>
                <a:lnTo>
                  <a:pt x="14" y="40"/>
                </a:lnTo>
                <a:lnTo>
                  <a:pt x="6" y="56"/>
                </a:lnTo>
                <a:lnTo>
                  <a:pt x="0" y="72"/>
                </a:lnTo>
                <a:lnTo>
                  <a:pt x="0" y="90"/>
                </a:lnTo>
                <a:lnTo>
                  <a:pt x="0" y="3034"/>
                </a:lnTo>
                <a:lnTo>
                  <a:pt x="2" y="3054"/>
                </a:lnTo>
                <a:lnTo>
                  <a:pt x="6" y="3070"/>
                </a:lnTo>
                <a:lnTo>
                  <a:pt x="16" y="3086"/>
                </a:lnTo>
                <a:lnTo>
                  <a:pt x="26" y="3100"/>
                </a:lnTo>
                <a:lnTo>
                  <a:pt x="40" y="3112"/>
                </a:lnTo>
                <a:lnTo>
                  <a:pt x="56" y="3120"/>
                </a:lnTo>
                <a:lnTo>
                  <a:pt x="74" y="3126"/>
                </a:lnTo>
                <a:lnTo>
                  <a:pt x="92" y="3128"/>
                </a:lnTo>
                <a:lnTo>
                  <a:pt x="4352" y="3128"/>
                </a:lnTo>
                <a:lnTo>
                  <a:pt x="4372" y="3128"/>
                </a:lnTo>
                <a:lnTo>
                  <a:pt x="4388" y="3134"/>
                </a:lnTo>
                <a:lnTo>
                  <a:pt x="4404" y="3142"/>
                </a:lnTo>
                <a:lnTo>
                  <a:pt x="4418" y="3152"/>
                </a:lnTo>
                <a:lnTo>
                  <a:pt x="4428" y="3164"/>
                </a:lnTo>
                <a:lnTo>
                  <a:pt x="4436" y="3180"/>
                </a:lnTo>
                <a:lnTo>
                  <a:pt x="4440" y="3198"/>
                </a:lnTo>
                <a:lnTo>
                  <a:pt x="4442" y="3216"/>
                </a:lnTo>
                <a:lnTo>
                  <a:pt x="4442" y="3968"/>
                </a:lnTo>
                <a:lnTo>
                  <a:pt x="4444" y="3990"/>
                </a:lnTo>
                <a:lnTo>
                  <a:pt x="4450" y="4010"/>
                </a:lnTo>
                <a:lnTo>
                  <a:pt x="4460" y="4028"/>
                </a:lnTo>
                <a:lnTo>
                  <a:pt x="4474" y="4042"/>
                </a:lnTo>
                <a:lnTo>
                  <a:pt x="4488" y="4056"/>
                </a:lnTo>
                <a:lnTo>
                  <a:pt x="4506" y="4064"/>
                </a:lnTo>
                <a:lnTo>
                  <a:pt x="4526" y="4070"/>
                </a:lnTo>
                <a:lnTo>
                  <a:pt x="4546" y="4072"/>
                </a:lnTo>
                <a:lnTo>
                  <a:pt x="5292" y="4072"/>
                </a:lnTo>
                <a:lnTo>
                  <a:pt x="5312" y="4070"/>
                </a:lnTo>
                <a:lnTo>
                  <a:pt x="5332" y="4064"/>
                </a:lnTo>
                <a:lnTo>
                  <a:pt x="5350" y="4056"/>
                </a:lnTo>
                <a:lnTo>
                  <a:pt x="5366" y="4042"/>
                </a:lnTo>
                <a:lnTo>
                  <a:pt x="5378" y="4028"/>
                </a:lnTo>
                <a:lnTo>
                  <a:pt x="5388" y="4010"/>
                </a:lnTo>
                <a:lnTo>
                  <a:pt x="5394" y="3990"/>
                </a:lnTo>
                <a:lnTo>
                  <a:pt x="5396" y="3968"/>
                </a:lnTo>
                <a:lnTo>
                  <a:pt x="5396" y="3230"/>
                </a:lnTo>
                <a:lnTo>
                  <a:pt x="5394" y="3210"/>
                </a:lnTo>
                <a:lnTo>
                  <a:pt x="5388" y="3190"/>
                </a:lnTo>
                <a:lnTo>
                  <a:pt x="5378" y="3174"/>
                </a:lnTo>
                <a:lnTo>
                  <a:pt x="5366" y="3158"/>
                </a:lnTo>
                <a:lnTo>
                  <a:pt x="5350" y="3146"/>
                </a:lnTo>
                <a:lnTo>
                  <a:pt x="5334" y="3136"/>
                </a:lnTo>
                <a:lnTo>
                  <a:pt x="5314" y="3130"/>
                </a:lnTo>
                <a:lnTo>
                  <a:pt x="5294" y="3128"/>
                </a:lnTo>
                <a:lnTo>
                  <a:pt x="5160" y="3128"/>
                </a:lnTo>
                <a:lnTo>
                  <a:pt x="5144" y="3126"/>
                </a:lnTo>
                <a:lnTo>
                  <a:pt x="5128" y="3120"/>
                </a:lnTo>
                <a:lnTo>
                  <a:pt x="5116" y="3112"/>
                </a:lnTo>
                <a:lnTo>
                  <a:pt x="5104" y="3100"/>
                </a:lnTo>
                <a:lnTo>
                  <a:pt x="5096" y="3086"/>
                </a:lnTo>
                <a:lnTo>
                  <a:pt x="5088" y="3072"/>
                </a:lnTo>
                <a:lnTo>
                  <a:pt x="5084" y="3054"/>
                </a:lnTo>
                <a:lnTo>
                  <a:pt x="5082" y="3036"/>
                </a:lnTo>
                <a:lnTo>
                  <a:pt x="5084" y="90"/>
                </a:lnTo>
                <a:lnTo>
                  <a:pt x="5082" y="72"/>
                </a:lnTo>
                <a:lnTo>
                  <a:pt x="5076" y="56"/>
                </a:lnTo>
                <a:lnTo>
                  <a:pt x="5068" y="40"/>
                </a:lnTo>
                <a:lnTo>
                  <a:pt x="5056" y="28"/>
                </a:lnTo>
                <a:lnTo>
                  <a:pt x="5044" y="16"/>
                </a:lnTo>
                <a:lnTo>
                  <a:pt x="5028" y="8"/>
                </a:lnTo>
                <a:lnTo>
                  <a:pt x="5012" y="2"/>
                </a:lnTo>
                <a:lnTo>
                  <a:pt x="4994" y="0"/>
                </a:lnTo>
                <a:close/>
              </a:path>
            </a:pathLst>
          </a:custGeom>
          <a:solidFill>
            <a:srgbClr val="32362C">
              <a:alpha val="89018"/>
            </a:srgb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en-GB">
                <a:latin typeface="Arial" pitchFamily="34" charset="0"/>
                <a:cs typeface="+mn-cs"/>
              </a:rPr>
              <a:t> </a:t>
            </a:r>
          </a:p>
        </p:txBody>
      </p:sp>
      <p:pic>
        <p:nvPicPr>
          <p:cNvPr id="6" name="Picture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163" y="5173663"/>
            <a:ext cx="1712912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531813"/>
            <a:ext cx="6858000" cy="24384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3600" b="1" kern="1200" dirty="0" smtClean="0">
                <a:solidFill>
                  <a:srgbClr val="F9C93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9575" y="3275013"/>
            <a:ext cx="6858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25EB60-8AD4-484C-BA14-8441B6D8C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3926-94C7-400A-B234-1D9771B9F1EE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D4C-0631-45DA-9B10-5B203B5B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3926-94C7-400A-B234-1D9771B9F1EE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D4C-0631-45DA-9B10-5B203B5B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3926-94C7-400A-B234-1D9771B9F1EE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D4C-0631-45DA-9B10-5B203B5B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3926-94C7-400A-B234-1D9771B9F1EE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D4C-0631-45DA-9B10-5B203B5B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3926-94C7-400A-B234-1D9771B9F1EE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D4C-0631-45DA-9B10-5B203B5B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3926-94C7-400A-B234-1D9771B9F1EE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D4C-0631-45DA-9B10-5B203B5B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3926-94C7-400A-B234-1D9771B9F1EE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D4C-0631-45DA-9B10-5B203B5B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3926-94C7-400A-B234-1D9771B9F1EE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2D4C-0631-45DA-9B10-5B203B5BF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03926-94C7-400A-B234-1D9771B9F1EE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22D4C-0631-45DA-9B10-5B203B5BFE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-12700" y="-76200"/>
            <a:ext cx="9144000" cy="1260475"/>
            <a:chOff x="0" y="16"/>
            <a:chExt cx="5760" cy="794"/>
          </a:xfrm>
        </p:grpSpPr>
        <p:sp>
          <p:nvSpPr>
            <p:cNvPr id="8" name="Rectangle 10"/>
            <p:cNvSpPr>
              <a:spLocks noChangeArrowheads="1"/>
            </p:cNvSpPr>
            <p:nvPr userDrawn="1"/>
          </p:nvSpPr>
          <p:spPr bwMode="auto">
            <a:xfrm>
              <a:off x="146" y="735"/>
              <a:ext cx="5470" cy="75"/>
            </a:xfrm>
            <a:prstGeom prst="rect">
              <a:avLst/>
            </a:prstGeom>
            <a:solidFill>
              <a:srgbClr val="FFCC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 userDrawn="1"/>
          </p:nvSpPr>
          <p:spPr bwMode="auto">
            <a:xfrm flipV="1">
              <a:off x="621" y="637"/>
              <a:ext cx="45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 userDrawn="1"/>
          </p:nvSpPr>
          <p:spPr bwMode="auto">
            <a:xfrm>
              <a:off x="0" y="86"/>
              <a:ext cx="5760" cy="3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sz="3200" smtClean="0">
                <a:latin typeface="Times New Roman" pitchFamily="18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 userDrawn="1"/>
          </p:nvSpPr>
          <p:spPr bwMode="auto">
            <a:xfrm>
              <a:off x="1670" y="16"/>
              <a:ext cx="2986" cy="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smtClean="0">
                <a:latin typeface="Times New Roman" pitchFamily="18" charset="0"/>
              </a:endParaRPr>
            </a:p>
          </p:txBody>
        </p:sp>
        <p:graphicFrame>
          <p:nvGraphicFramePr>
            <p:cNvPr id="12" name="Object 14"/>
            <p:cNvGraphicFramePr>
              <a:graphicFrameLocks noChangeAspect="1"/>
            </p:cNvGraphicFramePr>
            <p:nvPr/>
          </p:nvGraphicFramePr>
          <p:xfrm>
            <a:off x="160" y="102"/>
            <a:ext cx="443" cy="598"/>
          </p:xfrm>
          <a:graphic>
            <a:graphicData uri="http://schemas.openxmlformats.org/presentationml/2006/ole">
              <p:oleObj spid="_x0000_s2050" name="CorelPhotoPaint.Image.8" r:id="rId15" imgW="5231746" imgH="8888889" progId="">
                <p:embed/>
              </p:oleObj>
            </a:graphicData>
          </a:graphic>
        </p:graphicFrame>
        <p:pic>
          <p:nvPicPr>
            <p:cNvPr id="13" name="Picture 15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218" y="92"/>
              <a:ext cx="434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568325"/>
            <a:ext cx="6858000" cy="2438400"/>
          </a:xfrm>
        </p:spPr>
        <p:txBody>
          <a:bodyPr/>
          <a:lstStyle/>
          <a:p>
            <a:pPr>
              <a:defRPr/>
            </a:pPr>
            <a:r>
              <a:rPr dirty="0" smtClean="0"/>
              <a:t>U.S. Army presents leader development practices for 21</a:t>
            </a:r>
            <a:r>
              <a:rPr baseline="30000" dirty="0" smtClean="0"/>
              <a:t>st</a:t>
            </a:r>
            <a:r>
              <a:rPr dirty="0" smtClean="0"/>
              <a:t> century leaders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9575" y="3275012"/>
            <a:ext cx="6858000" cy="1626171"/>
          </a:xfrm>
        </p:spPr>
        <p:txBody>
          <a:bodyPr/>
          <a:lstStyle/>
          <a:p>
            <a:pPr marL="0" indent="0">
              <a:defRPr/>
            </a:pPr>
            <a:endParaRPr dirty="0"/>
          </a:p>
          <a:p>
            <a:pPr marL="0" indent="0">
              <a:defRPr/>
            </a:pPr>
            <a:r>
              <a:rPr dirty="0" smtClean="0"/>
              <a:t> Presented by MAJ Rob Mays and MAJ Derek </a:t>
            </a:r>
            <a:r>
              <a:rPr dirty="0" err="1" smtClean="0"/>
              <a:t>Imig</a:t>
            </a:r>
            <a:endParaRPr dirty="0"/>
          </a:p>
          <a:p>
            <a:pPr marL="0" indent="0">
              <a:defRPr/>
            </a:pPr>
            <a:r>
              <a:rPr lang="en-US" dirty="0" smtClean="0"/>
              <a:t> Army ROTC, University of Nevada-Las Vegas</a:t>
            </a:r>
            <a:endParaRPr dirty="0"/>
          </a:p>
          <a:p>
            <a:pPr marL="0" indent="0">
              <a:defRPr/>
            </a:pPr>
            <a:r>
              <a:rPr dirty="0" smtClean="0"/>
              <a:t> 4 DEC 2013</a:t>
            </a:r>
            <a:endParaRPr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F6BCFE-A9FC-4BBE-8109-39CC59CC51DC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990600" y="1447800"/>
            <a:ext cx="7086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endParaRPr lang="en-US" sz="24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52400" y="27432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Military Leadership: 101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763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+mj-lt"/>
                <a:ea typeface="Times New Roman"/>
                <a:cs typeface="Arial"/>
              </a:rPr>
              <a:t>The Pentathlete</a:t>
            </a:r>
            <a:endParaRPr lang="en-US" sz="4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5683250" y="1359705"/>
            <a:ext cx="3232150" cy="5192713"/>
            <a:chOff x="5486400" y="1359705"/>
            <a:chExt cx="3232150" cy="519271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V="1">
              <a:off x="5486400" y="1676400"/>
              <a:ext cx="3219011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5486400" y="1359705"/>
              <a:ext cx="3232150" cy="5192713"/>
            </a:xfrm>
            <a:prstGeom prst="rect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b="1" dirty="0">
                  <a:solidFill>
                    <a:srgbClr val="A50021"/>
                  </a:solidFill>
                </a:rPr>
                <a:t>Leader Attributes</a:t>
              </a:r>
              <a:endParaRPr lang="en-US" b="1" dirty="0">
                <a:solidFill>
                  <a:srgbClr val="000000"/>
                </a:solidFill>
              </a:endParaRPr>
            </a:p>
            <a:p>
              <a:pPr marL="688975" lvl="1" indent="-344488">
                <a:lnSpc>
                  <a:spcPct val="90000"/>
                </a:lnSpc>
                <a:spcBef>
                  <a:spcPct val="20000"/>
                </a:spcBef>
                <a:buFontTx/>
                <a:buChar char="–"/>
                <a:defRPr/>
              </a:pPr>
              <a:r>
                <a:rPr lang="en-US" dirty="0">
                  <a:solidFill>
                    <a:srgbClr val="000000"/>
                  </a:solidFill>
                </a:rPr>
                <a:t>Decisive, with integrity and character</a:t>
              </a:r>
            </a:p>
            <a:p>
              <a:pPr marL="688975" lvl="1" indent="-344488">
                <a:lnSpc>
                  <a:spcPct val="90000"/>
                </a:lnSpc>
                <a:spcBef>
                  <a:spcPct val="20000"/>
                </a:spcBef>
                <a:buFontTx/>
                <a:buChar char="–"/>
                <a:defRPr/>
              </a:pPr>
              <a:r>
                <a:rPr lang="en-US" dirty="0">
                  <a:solidFill>
                    <a:srgbClr val="000000"/>
                  </a:solidFill>
                </a:rPr>
                <a:t>Confident and competent decision-maker in uncertain situations:</a:t>
              </a:r>
            </a:p>
            <a:p>
              <a:pPr marL="1147763" lvl="2" indent="-344488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r>
                <a:rPr lang="en-US" dirty="0">
                  <a:solidFill>
                    <a:srgbClr val="000000"/>
                  </a:solidFill>
                </a:rPr>
                <a:t>Prudent risk taker</a:t>
              </a:r>
            </a:p>
            <a:p>
              <a:pPr marL="1147763" lvl="2" indent="-344488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r>
                <a:rPr lang="en-US" dirty="0">
                  <a:solidFill>
                    <a:srgbClr val="000000"/>
                  </a:solidFill>
                </a:rPr>
                <a:t>Innovative</a:t>
              </a:r>
            </a:p>
            <a:p>
              <a:pPr marL="1147763" lvl="2" indent="-344488">
                <a:lnSpc>
                  <a:spcPct val="80000"/>
                </a:lnSpc>
                <a:spcBef>
                  <a:spcPct val="20000"/>
                </a:spcBef>
                <a:buFontTx/>
                <a:buChar char="•"/>
                <a:defRPr/>
              </a:pPr>
              <a:r>
                <a:rPr lang="en-US" dirty="0">
                  <a:solidFill>
                    <a:srgbClr val="000000"/>
                  </a:solidFill>
                </a:rPr>
                <a:t>Adaptive</a:t>
              </a:r>
            </a:p>
            <a:p>
              <a:pPr marL="688975" lvl="1" indent="-344488">
                <a:lnSpc>
                  <a:spcPct val="90000"/>
                </a:lnSpc>
                <a:spcBef>
                  <a:spcPct val="20000"/>
                </a:spcBef>
                <a:buFontTx/>
                <a:buChar char="–"/>
                <a:defRPr/>
              </a:pPr>
              <a:r>
                <a:rPr lang="en-US" dirty="0">
                  <a:solidFill>
                    <a:srgbClr val="000000"/>
                  </a:solidFill>
                </a:rPr>
                <a:t>Accountable</a:t>
              </a:r>
            </a:p>
            <a:p>
              <a:pPr marL="688975" lvl="1" indent="-344488">
                <a:lnSpc>
                  <a:spcPct val="90000"/>
                </a:lnSpc>
                <a:spcBef>
                  <a:spcPct val="20000"/>
                </a:spcBef>
                <a:buFontTx/>
                <a:buChar char="–"/>
                <a:defRPr/>
              </a:pPr>
              <a:r>
                <a:rPr lang="en-US" dirty="0">
                  <a:solidFill>
                    <a:srgbClr val="000000"/>
                  </a:solidFill>
                </a:rPr>
                <a:t>Empathetic &amp; always positive</a:t>
              </a:r>
            </a:p>
            <a:p>
              <a:pPr marL="688975" lvl="1" indent="-344488">
                <a:lnSpc>
                  <a:spcPct val="90000"/>
                </a:lnSpc>
                <a:spcBef>
                  <a:spcPct val="20000"/>
                </a:spcBef>
                <a:buFontTx/>
                <a:buChar char="–"/>
                <a:defRPr/>
              </a:pPr>
              <a:r>
                <a:rPr lang="en-US" dirty="0">
                  <a:solidFill>
                    <a:srgbClr val="000000"/>
                  </a:solidFill>
                </a:rPr>
                <a:t>Professionally educated, life-long learner</a:t>
              </a:r>
            </a:p>
            <a:p>
              <a:pPr marL="688975" lvl="1" indent="-344488">
                <a:lnSpc>
                  <a:spcPct val="90000"/>
                </a:lnSpc>
                <a:spcBef>
                  <a:spcPct val="20000"/>
                </a:spcBef>
                <a:buFontTx/>
                <a:buChar char="–"/>
                <a:defRPr/>
              </a:pPr>
              <a:r>
                <a:rPr lang="en-US" dirty="0">
                  <a:solidFill>
                    <a:srgbClr val="000000"/>
                  </a:solidFill>
                </a:rPr>
                <a:t>Effective communicator</a:t>
              </a: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3050" y="1371600"/>
            <a:ext cx="3352800" cy="5105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231775" indent="-231775" algn="ctr">
              <a:lnSpc>
                <a:spcPct val="95000"/>
              </a:lnSpc>
              <a:spcBef>
                <a:spcPct val="30000"/>
              </a:spcBef>
              <a:defRPr/>
            </a:pPr>
            <a:r>
              <a:rPr lang="en-US" b="1" dirty="0">
                <a:solidFill>
                  <a:srgbClr val="A50021"/>
                </a:solidFill>
              </a:rPr>
              <a:t>Multi-skilled Leader</a:t>
            </a:r>
            <a:endParaRPr lang="en-US" b="1" dirty="0">
              <a:solidFill>
                <a:srgbClr val="000000"/>
              </a:solidFill>
            </a:endParaRPr>
          </a:p>
          <a:p>
            <a:pPr marL="231775" indent="-231775">
              <a:lnSpc>
                <a:spcPct val="95000"/>
              </a:lnSpc>
              <a:spcBef>
                <a:spcPct val="3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-  Strategic &amp; creative thinker</a:t>
            </a:r>
          </a:p>
          <a:p>
            <a:pPr marL="231775" indent="-231775">
              <a:lnSpc>
                <a:spcPct val="95000"/>
              </a:lnSpc>
              <a:spcBef>
                <a:spcPct val="3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-  Builder of leaders and teams</a:t>
            </a:r>
          </a:p>
          <a:p>
            <a:pPr marL="231775" indent="-231775">
              <a:lnSpc>
                <a:spcPct val="95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dirty="0">
                <a:solidFill>
                  <a:srgbClr val="000000"/>
                </a:solidFill>
              </a:rPr>
              <a:t>Competent full spectrum warfighter or accomplished professional who supports the Soldier</a:t>
            </a:r>
          </a:p>
          <a:p>
            <a:pPr marL="231775" indent="-231775">
              <a:lnSpc>
                <a:spcPct val="95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dirty="0">
                <a:solidFill>
                  <a:srgbClr val="000000"/>
                </a:solidFill>
              </a:rPr>
              <a:t>Effective in managing, leading &amp; changing the business side of the Army</a:t>
            </a:r>
          </a:p>
          <a:p>
            <a:pPr marL="231775" indent="-231775">
              <a:lnSpc>
                <a:spcPct val="95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dirty="0">
                <a:solidFill>
                  <a:srgbClr val="000000"/>
                </a:solidFill>
              </a:rPr>
              <a:t>Skilled in governance, statesmanship, and diplomacy</a:t>
            </a:r>
          </a:p>
          <a:p>
            <a:pPr marL="231775" indent="-231775">
              <a:lnSpc>
                <a:spcPct val="95000"/>
              </a:lnSpc>
              <a:spcBef>
                <a:spcPct val="3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-  Understands cultural contexts, and works effectively across them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330015" y="1981200"/>
            <a:ext cx="3048000" cy="2819400"/>
          </a:xfrm>
          <a:prstGeom prst="ellipse">
            <a:avLst/>
          </a:prstGeom>
          <a:solidFill>
            <a:srgbClr val="FFCD22"/>
          </a:solidFill>
          <a:ln w="28575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Personifies the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Warrior Ethos</a:t>
            </a:r>
            <a:r>
              <a:rPr lang="en-US" sz="2000" dirty="0">
                <a:solidFill>
                  <a:srgbClr val="000000"/>
                </a:solidFill>
              </a:rPr>
              <a:t> in all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 aspects, from war fighting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 to statesmanship to 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enterprise management…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It’s a way of life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600200"/>
            <a:ext cx="8001000" cy="4572000"/>
            <a:chOff x="533400" y="1524000"/>
            <a:chExt cx="8001000" cy="4572000"/>
          </a:xfrm>
        </p:grpSpPr>
        <p:sp>
          <p:nvSpPr>
            <p:cNvPr id="6148" name="Rectangle 725"/>
            <p:cNvSpPr>
              <a:spLocks noChangeArrowheads="1"/>
            </p:cNvSpPr>
            <p:nvPr/>
          </p:nvSpPr>
          <p:spPr bwMode="auto">
            <a:xfrm>
              <a:off x="533400" y="1524000"/>
              <a:ext cx="8001000" cy="4572000"/>
            </a:xfrm>
            <a:prstGeom prst="rect">
              <a:avLst/>
            </a:prstGeom>
            <a:solidFill>
              <a:srgbClr val="808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/>
              <a:endParaRPr lang="en-US" sz="1000"/>
            </a:p>
          </p:txBody>
        </p:sp>
        <p:sp>
          <p:nvSpPr>
            <p:cNvPr id="6149" name="Rectangle 726"/>
            <p:cNvSpPr>
              <a:spLocks noChangeArrowheads="1"/>
            </p:cNvSpPr>
            <p:nvPr/>
          </p:nvSpPr>
          <p:spPr bwMode="auto">
            <a:xfrm>
              <a:off x="533400" y="1524000"/>
              <a:ext cx="8001000" cy="6858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/>
              <a:r>
                <a:rPr lang="en-US" sz="2000">
                  <a:solidFill>
                    <a:srgbClr val="000000"/>
                  </a:solidFill>
                </a:rPr>
                <a:t>LEADERS IN THE 21ST CENTURY </a:t>
              </a:r>
            </a:p>
          </p:txBody>
        </p:sp>
        <p:sp>
          <p:nvSpPr>
            <p:cNvPr id="6150" name="Rectangle 728"/>
            <p:cNvSpPr>
              <a:spLocks noChangeArrowheads="1"/>
            </p:cNvSpPr>
            <p:nvPr/>
          </p:nvSpPr>
          <p:spPr bwMode="auto">
            <a:xfrm>
              <a:off x="838200" y="2438400"/>
              <a:ext cx="2819400" cy="2895600"/>
            </a:xfrm>
            <a:prstGeom prst="rect">
              <a:avLst/>
            </a:prstGeom>
            <a:solidFill>
              <a:srgbClr val="CC99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/>
              <a:endParaRPr lang="en-US" sz="1000"/>
            </a:p>
          </p:txBody>
        </p:sp>
        <p:sp>
          <p:nvSpPr>
            <p:cNvPr id="6151" name="Rectangle 729"/>
            <p:cNvSpPr>
              <a:spLocks noChangeArrowheads="1"/>
            </p:cNvSpPr>
            <p:nvPr/>
          </p:nvSpPr>
          <p:spPr bwMode="auto">
            <a:xfrm>
              <a:off x="838200" y="2438400"/>
              <a:ext cx="2819400" cy="533400"/>
            </a:xfrm>
            <a:prstGeom prst="rect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Text Box 731"/>
            <p:cNvSpPr txBox="1">
              <a:spLocks noChangeArrowheads="1"/>
            </p:cNvSpPr>
            <p:nvPr/>
          </p:nvSpPr>
          <p:spPr bwMode="auto">
            <a:xfrm>
              <a:off x="990600" y="2514600"/>
              <a:ext cx="234315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/>
              <a:r>
                <a:rPr lang="en-US" sz="2000"/>
                <a:t>Competency Areas</a:t>
              </a:r>
            </a:p>
          </p:txBody>
        </p:sp>
        <p:sp>
          <p:nvSpPr>
            <p:cNvPr id="6153" name="Rectangle 732"/>
            <p:cNvSpPr>
              <a:spLocks noChangeArrowheads="1"/>
            </p:cNvSpPr>
            <p:nvPr/>
          </p:nvSpPr>
          <p:spPr bwMode="auto">
            <a:xfrm>
              <a:off x="5181600" y="2438400"/>
              <a:ext cx="2819400" cy="2895600"/>
            </a:xfrm>
            <a:prstGeom prst="rect">
              <a:avLst/>
            </a:prstGeom>
            <a:solidFill>
              <a:srgbClr val="CC99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/>
              <a:endParaRPr lang="en-US" sz="1000"/>
            </a:p>
          </p:txBody>
        </p:sp>
        <p:sp>
          <p:nvSpPr>
            <p:cNvPr id="6154" name="Rectangle 733"/>
            <p:cNvSpPr>
              <a:spLocks noChangeArrowheads="1"/>
            </p:cNvSpPr>
            <p:nvPr/>
          </p:nvSpPr>
          <p:spPr bwMode="auto">
            <a:xfrm>
              <a:off x="5181600" y="2438400"/>
              <a:ext cx="2819400" cy="533400"/>
            </a:xfrm>
            <a:prstGeom prst="rect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Text Box 734"/>
            <p:cNvSpPr txBox="1">
              <a:spLocks noChangeArrowheads="1"/>
            </p:cNvSpPr>
            <p:nvPr/>
          </p:nvSpPr>
          <p:spPr bwMode="auto">
            <a:xfrm>
              <a:off x="5600700" y="2514600"/>
              <a:ext cx="1808163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/>
              <a:r>
                <a:rPr lang="en-US" sz="2000"/>
                <a:t>Competencies</a:t>
              </a:r>
            </a:p>
          </p:txBody>
        </p:sp>
        <p:grpSp>
          <p:nvGrpSpPr>
            <p:cNvPr id="3" name="Group 762"/>
            <p:cNvGrpSpPr>
              <a:grpSpLocks/>
            </p:cNvGrpSpPr>
            <p:nvPr/>
          </p:nvGrpSpPr>
          <p:grpSpPr bwMode="auto">
            <a:xfrm>
              <a:off x="1577976" y="2971800"/>
              <a:ext cx="6083304" cy="931863"/>
              <a:chOff x="994" y="1872"/>
              <a:chExt cx="3832" cy="587"/>
            </a:xfrm>
          </p:grpSpPr>
          <p:sp>
            <p:nvSpPr>
              <p:cNvPr id="6172" name="Text Box 740"/>
              <p:cNvSpPr txBox="1">
                <a:spLocks noChangeArrowheads="1"/>
              </p:cNvSpPr>
              <p:nvPr/>
            </p:nvSpPr>
            <p:spPr bwMode="auto">
              <a:xfrm>
                <a:off x="994" y="2047"/>
                <a:ext cx="485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algn="ctr"/>
                <a:r>
                  <a:rPr lang="en-US" sz="1600" b="1"/>
                  <a:t>Leads</a:t>
                </a:r>
              </a:p>
            </p:txBody>
          </p:sp>
          <p:sp>
            <p:nvSpPr>
              <p:cNvPr id="6173" name="Text Box 743"/>
              <p:cNvSpPr txBox="1">
                <a:spLocks noChangeArrowheads="1"/>
              </p:cNvSpPr>
              <p:nvPr/>
            </p:nvSpPr>
            <p:spPr bwMode="auto">
              <a:xfrm>
                <a:off x="3360" y="1872"/>
                <a:ext cx="1466" cy="5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 sz="1200"/>
                  <a:t>Leads others</a:t>
                </a:r>
              </a:p>
              <a:p>
                <a:pPr marL="342900" indent="-342900"/>
                <a:r>
                  <a:rPr lang="en-US" sz="1200"/>
                  <a:t>Extends influence beyond chain</a:t>
                </a:r>
              </a:p>
              <a:p>
                <a:pPr marL="342900" indent="-342900"/>
                <a:r>
                  <a:rPr lang="en-US" sz="1200"/>
                  <a:t>Leads by example</a:t>
                </a:r>
              </a:p>
              <a:p>
                <a:pPr marL="342900" indent="-342900"/>
                <a:r>
                  <a:rPr lang="en-US" sz="1200"/>
                  <a:t>Communicates</a:t>
                </a:r>
              </a:p>
            </p:txBody>
          </p:sp>
          <p:sp>
            <p:nvSpPr>
              <p:cNvPr id="6174" name="Line 746"/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Line 748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Line 749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Line 752"/>
              <p:cNvSpPr>
                <a:spLocks noChangeShapeType="1"/>
              </p:cNvSpPr>
              <p:nvPr/>
            </p:nvSpPr>
            <p:spPr bwMode="auto">
              <a:xfrm>
                <a:off x="3120" y="211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Line 753"/>
              <p:cNvSpPr>
                <a:spLocks noChangeShapeType="1"/>
              </p:cNvSpPr>
              <p:nvPr/>
            </p:nvSpPr>
            <p:spPr bwMode="auto">
              <a:xfrm>
                <a:off x="3120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Line 754"/>
              <p:cNvSpPr>
                <a:spLocks noChangeShapeType="1"/>
              </p:cNvSpPr>
              <p:nvPr/>
            </p:nvSpPr>
            <p:spPr bwMode="auto">
              <a:xfrm>
                <a:off x="3120" y="235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763"/>
            <p:cNvGrpSpPr>
              <a:grpSpLocks/>
            </p:cNvGrpSpPr>
            <p:nvPr/>
          </p:nvGrpSpPr>
          <p:grpSpPr bwMode="auto">
            <a:xfrm>
              <a:off x="1371600" y="4011618"/>
              <a:ext cx="6240463" cy="712788"/>
              <a:chOff x="864" y="2527"/>
              <a:chExt cx="3931" cy="449"/>
            </a:xfrm>
          </p:grpSpPr>
          <p:sp>
            <p:nvSpPr>
              <p:cNvPr id="6165" name="Text Box 741"/>
              <p:cNvSpPr txBox="1">
                <a:spLocks noChangeArrowheads="1"/>
              </p:cNvSpPr>
              <p:nvPr/>
            </p:nvSpPr>
            <p:spPr bwMode="auto">
              <a:xfrm>
                <a:off x="864" y="2544"/>
                <a:ext cx="684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algn="ctr"/>
                <a:r>
                  <a:rPr lang="en-US" sz="1600" b="1"/>
                  <a:t>Develops</a:t>
                </a:r>
              </a:p>
            </p:txBody>
          </p:sp>
          <p:sp>
            <p:nvSpPr>
              <p:cNvPr id="6166" name="Text Box 744"/>
              <p:cNvSpPr txBox="1">
                <a:spLocks noChangeArrowheads="1"/>
              </p:cNvSpPr>
              <p:nvPr/>
            </p:nvSpPr>
            <p:spPr bwMode="auto">
              <a:xfrm>
                <a:off x="3360" y="2527"/>
                <a:ext cx="1435" cy="4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 sz="1200"/>
                  <a:t>Creates a positive environment</a:t>
                </a:r>
              </a:p>
              <a:p>
                <a:pPr marL="342900" indent="-342900"/>
                <a:r>
                  <a:rPr lang="en-US" sz="1200"/>
                  <a:t>Prepares self</a:t>
                </a:r>
              </a:p>
              <a:p>
                <a:pPr marL="342900" indent="-342900"/>
                <a:r>
                  <a:rPr lang="en-US" sz="1200"/>
                  <a:t>Develops others</a:t>
                </a:r>
              </a:p>
            </p:txBody>
          </p:sp>
          <p:sp>
            <p:nvSpPr>
              <p:cNvPr id="6167" name="Line 755"/>
              <p:cNvSpPr>
                <a:spLocks noChangeShapeType="1"/>
              </p:cNvSpPr>
              <p:nvPr/>
            </p:nvSpPr>
            <p:spPr bwMode="auto">
              <a:xfrm>
                <a:off x="1680" y="2688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Line 756"/>
              <p:cNvSpPr>
                <a:spLocks noChangeShapeType="1"/>
              </p:cNvSpPr>
              <p:nvPr/>
            </p:nvSpPr>
            <p:spPr bwMode="auto">
              <a:xfrm>
                <a:off x="3120" y="259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Line 757"/>
              <p:cNvSpPr>
                <a:spLocks noChangeShapeType="1"/>
              </p:cNvSpPr>
              <p:nvPr/>
            </p:nvSpPr>
            <p:spPr bwMode="auto">
              <a:xfrm>
                <a:off x="3120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" name="Line 758"/>
              <p:cNvSpPr>
                <a:spLocks noChangeShapeType="1"/>
              </p:cNvSpPr>
              <p:nvPr/>
            </p:nvSpPr>
            <p:spPr bwMode="auto">
              <a:xfrm>
                <a:off x="3120" y="2736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Line 759"/>
              <p:cNvSpPr>
                <a:spLocks noChangeShapeType="1"/>
              </p:cNvSpPr>
              <p:nvPr/>
            </p:nvSpPr>
            <p:spPr bwMode="auto">
              <a:xfrm>
                <a:off x="3120" y="288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764"/>
            <p:cNvGrpSpPr>
              <a:grpSpLocks/>
            </p:cNvGrpSpPr>
            <p:nvPr/>
          </p:nvGrpSpPr>
          <p:grpSpPr bwMode="auto">
            <a:xfrm>
              <a:off x="1447801" y="4768850"/>
              <a:ext cx="4806952" cy="341313"/>
              <a:chOff x="912" y="3004"/>
              <a:chExt cx="3028" cy="215"/>
            </a:xfrm>
          </p:grpSpPr>
          <p:sp>
            <p:nvSpPr>
              <p:cNvPr id="6162" name="Text Box 742"/>
              <p:cNvSpPr txBox="1">
                <a:spLocks noChangeArrowheads="1"/>
              </p:cNvSpPr>
              <p:nvPr/>
            </p:nvSpPr>
            <p:spPr bwMode="auto">
              <a:xfrm>
                <a:off x="912" y="3004"/>
                <a:ext cx="677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algn="ctr"/>
                <a:r>
                  <a:rPr lang="en-US" sz="1600" b="1"/>
                  <a:t>Achieves</a:t>
                </a:r>
              </a:p>
            </p:txBody>
          </p:sp>
          <p:sp>
            <p:nvSpPr>
              <p:cNvPr id="6163" name="Text Box 745"/>
              <p:cNvSpPr txBox="1">
                <a:spLocks noChangeArrowheads="1"/>
              </p:cNvSpPr>
              <p:nvPr/>
            </p:nvSpPr>
            <p:spPr bwMode="auto">
              <a:xfrm>
                <a:off x="3360" y="3046"/>
                <a:ext cx="580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 sz="1200"/>
                  <a:t>Get results</a:t>
                </a:r>
              </a:p>
            </p:txBody>
          </p:sp>
          <p:sp>
            <p:nvSpPr>
              <p:cNvPr id="6164" name="Line 761"/>
              <p:cNvSpPr>
                <a:spLocks noChangeShapeType="1"/>
              </p:cNvSpPr>
              <p:nvPr/>
            </p:nvSpPr>
            <p:spPr bwMode="auto">
              <a:xfrm>
                <a:off x="1680" y="3120"/>
                <a:ext cx="1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766"/>
            <p:cNvGrpSpPr>
              <a:grpSpLocks/>
            </p:cNvGrpSpPr>
            <p:nvPr/>
          </p:nvGrpSpPr>
          <p:grpSpPr bwMode="auto">
            <a:xfrm>
              <a:off x="533400" y="5105400"/>
              <a:ext cx="8001000" cy="990600"/>
              <a:chOff x="336" y="3216"/>
              <a:chExt cx="5040" cy="624"/>
            </a:xfrm>
          </p:grpSpPr>
          <p:sp>
            <p:nvSpPr>
              <p:cNvPr id="6160" name="Rectangle 738"/>
              <p:cNvSpPr>
                <a:spLocks noChangeArrowheads="1"/>
              </p:cNvSpPr>
              <p:nvPr/>
            </p:nvSpPr>
            <p:spPr bwMode="auto">
              <a:xfrm>
                <a:off x="336" y="3552"/>
                <a:ext cx="5040" cy="288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342900" indent="-342900" algn="ctr"/>
                <a:r>
                  <a:rPr lang="en-US" sz="1400">
                    <a:solidFill>
                      <a:srgbClr val="000000"/>
                    </a:solidFill>
                  </a:rPr>
                  <a:t>Leadership is </a:t>
                </a:r>
                <a:r>
                  <a:rPr lang="en-US" sz="1400" u="sng">
                    <a:solidFill>
                      <a:srgbClr val="000000"/>
                    </a:solidFill>
                  </a:rPr>
                  <a:t>influencing</a:t>
                </a:r>
                <a:r>
                  <a:rPr lang="en-US" sz="1400">
                    <a:solidFill>
                      <a:srgbClr val="000000"/>
                    </a:solidFill>
                  </a:rPr>
                  <a:t> people – by providing purpose, direction, and motivation –</a:t>
                </a:r>
              </a:p>
              <a:p>
                <a:pPr marL="342900" indent="-342900" algn="ctr"/>
                <a:r>
                  <a:rPr lang="en-US" sz="1400">
                    <a:solidFill>
                      <a:srgbClr val="000000"/>
                    </a:solidFill>
                  </a:rPr>
                  <a:t>While </a:t>
                </a:r>
                <a:r>
                  <a:rPr lang="en-US" sz="1400" u="sng">
                    <a:solidFill>
                      <a:srgbClr val="000000"/>
                    </a:solidFill>
                  </a:rPr>
                  <a:t>operating to accomplish</a:t>
                </a:r>
                <a:r>
                  <a:rPr lang="en-US" sz="1400">
                    <a:solidFill>
                      <a:srgbClr val="000000"/>
                    </a:solidFill>
                  </a:rPr>
                  <a:t> the mission and improving the organization ( FM 6-22)</a:t>
                </a:r>
              </a:p>
            </p:txBody>
          </p:sp>
          <p:sp>
            <p:nvSpPr>
              <p:cNvPr id="6161" name="Line 765"/>
              <p:cNvSpPr>
                <a:spLocks noChangeShapeType="1"/>
              </p:cNvSpPr>
              <p:nvPr/>
            </p:nvSpPr>
            <p:spPr bwMode="auto">
              <a:xfrm flipV="1">
                <a:off x="1152" y="321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7" name="Rectangle 36"/>
          <p:cNvSpPr>
            <a:spLocks noChangeArrowheads="1"/>
          </p:cNvSpPr>
          <p:nvPr/>
        </p:nvSpPr>
        <p:spPr bwMode="auto">
          <a:xfrm>
            <a:off x="304800" y="25400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Competency Based Leadership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838200" y="1524000"/>
            <a:ext cx="7086600" cy="5029200"/>
            <a:chOff x="528" y="528"/>
            <a:chExt cx="4464" cy="3168"/>
          </a:xfrm>
        </p:grpSpPr>
        <p:sp>
          <p:nvSpPr>
            <p:cNvPr id="7172" name="Text Box 73"/>
            <p:cNvSpPr txBox="1">
              <a:spLocks noChangeArrowheads="1"/>
            </p:cNvSpPr>
            <p:nvPr/>
          </p:nvSpPr>
          <p:spPr bwMode="auto">
            <a:xfrm>
              <a:off x="3936" y="528"/>
              <a:ext cx="6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</a:rPr>
                <a:t>Far-term</a:t>
              </a:r>
            </a:p>
          </p:txBody>
        </p:sp>
        <p:sp>
          <p:nvSpPr>
            <p:cNvPr id="7173" name="Text Box 74"/>
            <p:cNvSpPr txBox="1">
              <a:spLocks noChangeArrowheads="1"/>
            </p:cNvSpPr>
            <p:nvPr/>
          </p:nvSpPr>
          <p:spPr bwMode="auto">
            <a:xfrm>
              <a:off x="1632" y="528"/>
              <a:ext cx="7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</a:rPr>
                <a:t>Near-term</a:t>
              </a:r>
            </a:p>
          </p:txBody>
        </p:sp>
        <p:sp>
          <p:nvSpPr>
            <p:cNvPr id="7174" name="Rectangle 75"/>
            <p:cNvSpPr>
              <a:spLocks noChangeArrowheads="1"/>
            </p:cNvSpPr>
            <p:nvPr/>
          </p:nvSpPr>
          <p:spPr bwMode="auto">
            <a:xfrm>
              <a:off x="2112" y="1104"/>
              <a:ext cx="1344" cy="768"/>
            </a:xfrm>
            <a:prstGeom prst="rect">
              <a:avLst/>
            </a:prstGeom>
            <a:solidFill>
              <a:srgbClr val="E7EF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>
                  <a:solidFill>
                    <a:srgbClr val="000000"/>
                  </a:solidFill>
                </a:rPr>
                <a:t>Focus on </a:t>
              </a:r>
              <a:r>
                <a:rPr lang="en-US" sz="1600" u="sng">
                  <a:solidFill>
                    <a:srgbClr val="000000"/>
                  </a:solidFill>
                </a:rPr>
                <a:t>task</a:t>
              </a:r>
              <a:r>
                <a:rPr lang="en-US" sz="1600">
                  <a:solidFill>
                    <a:srgbClr val="000000"/>
                  </a:solidFill>
                </a:rPr>
                <a:t> –</a:t>
              </a:r>
            </a:p>
            <a:p>
              <a:pPr>
                <a:buFontTx/>
                <a:buChar char="•"/>
              </a:pPr>
              <a:r>
                <a:rPr lang="en-US" sz="1400">
                  <a:solidFill>
                    <a:srgbClr val="000000"/>
                  </a:solidFill>
                </a:rPr>
                <a:t> Assigns, </a:t>
              </a:r>
            </a:p>
            <a:p>
              <a:pPr>
                <a:buFontTx/>
                <a:buChar char="•"/>
              </a:pPr>
              <a:r>
                <a:rPr lang="en-US" sz="1400">
                  <a:solidFill>
                    <a:srgbClr val="000000"/>
                  </a:solidFill>
                </a:rPr>
                <a:t> Manages, </a:t>
              </a:r>
            </a:p>
            <a:p>
              <a:pPr>
                <a:buFontTx/>
                <a:buChar char="•"/>
              </a:pPr>
              <a:r>
                <a:rPr lang="en-US" sz="1400">
                  <a:solidFill>
                    <a:srgbClr val="000000"/>
                  </a:solidFill>
                </a:rPr>
                <a:t> Executes,</a:t>
              </a:r>
            </a:p>
            <a:p>
              <a:pPr>
                <a:buFontTx/>
                <a:buChar char="•"/>
              </a:pPr>
              <a:r>
                <a:rPr lang="en-US" sz="1400">
                  <a:solidFill>
                    <a:srgbClr val="000000"/>
                  </a:solidFill>
                </a:rPr>
                <a:t> Adjusts</a:t>
              </a:r>
            </a:p>
          </p:txBody>
        </p:sp>
        <p:sp>
          <p:nvSpPr>
            <p:cNvPr id="7175" name="AutoShape 76"/>
            <p:cNvSpPr>
              <a:spLocks noChangeArrowheads="1"/>
            </p:cNvSpPr>
            <p:nvPr/>
          </p:nvSpPr>
          <p:spPr bwMode="auto">
            <a:xfrm>
              <a:off x="2064" y="2064"/>
              <a:ext cx="1392" cy="864"/>
            </a:xfrm>
            <a:prstGeom prst="roundRect">
              <a:avLst>
                <a:gd name="adj" fmla="val 16667"/>
              </a:avLst>
            </a:prstGeom>
            <a:solidFill>
              <a:srgbClr val="CBB14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Text Box 77"/>
            <p:cNvSpPr txBox="1">
              <a:spLocks noChangeArrowheads="1"/>
            </p:cNvSpPr>
            <p:nvPr/>
          </p:nvSpPr>
          <p:spPr bwMode="auto">
            <a:xfrm>
              <a:off x="2160" y="2082"/>
              <a:ext cx="817" cy="366"/>
            </a:xfrm>
            <a:prstGeom prst="rect">
              <a:avLst/>
            </a:prstGeom>
            <a:solidFill>
              <a:srgbClr val="CBB14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What/Why –</a:t>
              </a:r>
            </a:p>
            <a:p>
              <a:pPr>
                <a:buFontTx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 Get results</a:t>
              </a:r>
            </a:p>
          </p:txBody>
        </p:sp>
        <p:sp>
          <p:nvSpPr>
            <p:cNvPr id="7177" name="Text Box 78"/>
            <p:cNvSpPr txBox="1">
              <a:spLocks noChangeArrowheads="1"/>
            </p:cNvSpPr>
            <p:nvPr/>
          </p:nvSpPr>
          <p:spPr bwMode="auto">
            <a:xfrm>
              <a:off x="2544" y="768"/>
              <a:ext cx="6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Achieve</a:t>
              </a:r>
            </a:p>
          </p:txBody>
        </p:sp>
        <p:sp>
          <p:nvSpPr>
            <p:cNvPr id="7178" name="Rectangle 79"/>
            <p:cNvSpPr>
              <a:spLocks noChangeArrowheads="1"/>
            </p:cNvSpPr>
            <p:nvPr/>
          </p:nvSpPr>
          <p:spPr bwMode="auto">
            <a:xfrm>
              <a:off x="3648" y="1104"/>
              <a:ext cx="1248" cy="768"/>
            </a:xfrm>
            <a:prstGeom prst="rect">
              <a:avLst/>
            </a:prstGeom>
            <a:solidFill>
              <a:srgbClr val="E7EF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Focus on </a:t>
              </a:r>
            </a:p>
            <a:p>
              <a:r>
                <a:rPr lang="en-US" sz="1600" u="sng" dirty="0">
                  <a:solidFill>
                    <a:srgbClr val="000000"/>
                  </a:solidFill>
                </a:rPr>
                <a:t>organization</a:t>
              </a:r>
              <a:r>
                <a:rPr lang="en-US" sz="1600" dirty="0">
                  <a:solidFill>
                    <a:srgbClr val="000000"/>
                  </a:solidFill>
                </a:rPr>
                <a:t> -</a:t>
              </a:r>
            </a:p>
            <a:p>
              <a:pPr>
                <a:buFontTx/>
                <a:buChar char="•"/>
              </a:pPr>
              <a:r>
                <a:rPr lang="en-US" sz="1400" dirty="0">
                  <a:solidFill>
                    <a:srgbClr val="000000"/>
                  </a:solidFill>
                </a:rPr>
                <a:t> Develop, </a:t>
              </a:r>
            </a:p>
            <a:p>
              <a:pPr>
                <a:buFontTx/>
                <a:buChar char="•"/>
              </a:pPr>
              <a:r>
                <a:rPr lang="en-US" sz="1400" dirty="0">
                  <a:solidFill>
                    <a:srgbClr val="000000"/>
                  </a:solidFill>
                </a:rPr>
                <a:t> Improve</a:t>
              </a:r>
            </a:p>
          </p:txBody>
        </p:sp>
        <p:sp>
          <p:nvSpPr>
            <p:cNvPr id="7179" name="AutoShape 80"/>
            <p:cNvSpPr>
              <a:spLocks noChangeArrowheads="1"/>
            </p:cNvSpPr>
            <p:nvPr/>
          </p:nvSpPr>
          <p:spPr bwMode="auto">
            <a:xfrm>
              <a:off x="3648" y="2064"/>
              <a:ext cx="1344" cy="864"/>
            </a:xfrm>
            <a:prstGeom prst="roundRect">
              <a:avLst>
                <a:gd name="adj" fmla="val 16667"/>
              </a:avLst>
            </a:prstGeom>
            <a:solidFill>
              <a:srgbClr val="CBB14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Text Box 81"/>
            <p:cNvSpPr txBox="1">
              <a:spLocks noChangeArrowheads="1"/>
            </p:cNvSpPr>
            <p:nvPr/>
          </p:nvSpPr>
          <p:spPr bwMode="auto">
            <a:xfrm>
              <a:off x="3645" y="2064"/>
              <a:ext cx="915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What –</a:t>
              </a:r>
            </a:p>
            <a:p>
              <a:pPr>
                <a:buFontTx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 Environment</a:t>
              </a:r>
            </a:p>
            <a:p>
              <a:pPr>
                <a:buFontTx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 Self</a:t>
              </a:r>
            </a:p>
            <a:p>
              <a:pPr>
                <a:buFontTx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 Others</a:t>
              </a:r>
            </a:p>
          </p:txBody>
        </p:sp>
        <p:sp>
          <p:nvSpPr>
            <p:cNvPr id="7181" name="Text Box 82"/>
            <p:cNvSpPr txBox="1">
              <a:spLocks noChangeArrowheads="1"/>
            </p:cNvSpPr>
            <p:nvPr/>
          </p:nvSpPr>
          <p:spPr bwMode="auto">
            <a:xfrm>
              <a:off x="3936" y="768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Develop</a:t>
              </a:r>
            </a:p>
          </p:txBody>
        </p:sp>
        <p:sp>
          <p:nvSpPr>
            <p:cNvPr id="7182" name="Rectangle 83"/>
            <p:cNvSpPr>
              <a:spLocks noChangeArrowheads="1"/>
            </p:cNvSpPr>
            <p:nvPr/>
          </p:nvSpPr>
          <p:spPr bwMode="auto">
            <a:xfrm>
              <a:off x="576" y="1073"/>
              <a:ext cx="1344" cy="895"/>
            </a:xfrm>
            <a:prstGeom prst="rect">
              <a:avLst/>
            </a:prstGeom>
            <a:solidFill>
              <a:srgbClr val="E7EF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>
                  <a:solidFill>
                    <a:srgbClr val="000000"/>
                  </a:solidFill>
                </a:rPr>
                <a:t>Focus on </a:t>
              </a:r>
              <a:r>
                <a:rPr lang="en-US" sz="1600" u="sng">
                  <a:solidFill>
                    <a:srgbClr val="000000"/>
                  </a:solidFill>
                </a:rPr>
                <a:t>people</a:t>
              </a:r>
              <a:r>
                <a:rPr lang="en-US" sz="1600">
                  <a:solidFill>
                    <a:srgbClr val="000000"/>
                  </a:solidFill>
                </a:rPr>
                <a:t> –</a:t>
              </a:r>
            </a:p>
            <a:p>
              <a:pPr>
                <a:buFontTx/>
                <a:buChar char="•"/>
              </a:pPr>
              <a:r>
                <a:rPr lang="en-US" sz="1400">
                  <a:solidFill>
                    <a:srgbClr val="000000"/>
                  </a:solidFill>
                </a:rPr>
                <a:t> Purpose, </a:t>
              </a:r>
            </a:p>
            <a:p>
              <a:pPr>
                <a:buFontTx/>
                <a:buChar char="•"/>
              </a:pPr>
              <a:r>
                <a:rPr lang="en-US" sz="1400">
                  <a:solidFill>
                    <a:srgbClr val="000000"/>
                  </a:solidFill>
                </a:rPr>
                <a:t> Motivation, </a:t>
              </a:r>
            </a:p>
            <a:p>
              <a:pPr>
                <a:buFontTx/>
                <a:buChar char="•"/>
              </a:pPr>
              <a:r>
                <a:rPr lang="en-US" sz="1400">
                  <a:solidFill>
                    <a:srgbClr val="000000"/>
                  </a:solidFill>
                </a:rPr>
                <a:t> Influence,</a:t>
              </a:r>
            </a:p>
            <a:p>
              <a:pPr>
                <a:buFontTx/>
                <a:buChar char="•"/>
              </a:pPr>
              <a:r>
                <a:rPr lang="en-US" sz="1400">
                  <a:solidFill>
                    <a:srgbClr val="000000"/>
                  </a:solidFill>
                </a:rPr>
                <a:t> Balance mission </a:t>
              </a:r>
            </a:p>
            <a:p>
              <a:r>
                <a:rPr lang="en-US" sz="1400">
                  <a:solidFill>
                    <a:srgbClr val="000000"/>
                  </a:solidFill>
                </a:rPr>
                <a:t>   with welfare</a:t>
              </a:r>
            </a:p>
          </p:txBody>
        </p:sp>
        <p:sp>
          <p:nvSpPr>
            <p:cNvPr id="7183" name="AutoShape 84"/>
            <p:cNvSpPr>
              <a:spLocks noChangeArrowheads="1"/>
            </p:cNvSpPr>
            <p:nvPr/>
          </p:nvSpPr>
          <p:spPr bwMode="auto">
            <a:xfrm>
              <a:off x="528" y="2064"/>
              <a:ext cx="1392" cy="864"/>
            </a:xfrm>
            <a:prstGeom prst="roundRect">
              <a:avLst>
                <a:gd name="adj" fmla="val 16667"/>
              </a:avLst>
            </a:prstGeom>
            <a:solidFill>
              <a:srgbClr val="CBB14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Text Box 85"/>
            <p:cNvSpPr txBox="1">
              <a:spLocks noChangeArrowheads="1"/>
            </p:cNvSpPr>
            <p:nvPr/>
          </p:nvSpPr>
          <p:spPr bwMode="auto">
            <a:xfrm>
              <a:off x="576" y="2064"/>
              <a:ext cx="1344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Who –</a:t>
              </a:r>
            </a:p>
            <a:p>
              <a:pPr>
                <a:buFontTx/>
                <a:buChar char="•"/>
              </a:pPr>
              <a:r>
                <a:rPr lang="en-US" sz="1600">
                  <a:solidFill>
                    <a:srgbClr val="000000"/>
                  </a:solidFill>
                </a:rPr>
                <a:t> Lead others in</a:t>
              </a:r>
            </a:p>
            <a:p>
              <a:r>
                <a:rPr lang="en-US" sz="1600">
                  <a:solidFill>
                    <a:srgbClr val="000000"/>
                  </a:solidFill>
                </a:rPr>
                <a:t>chain</a:t>
              </a:r>
            </a:p>
            <a:p>
              <a:pPr>
                <a:buFontTx/>
                <a:buChar char="•"/>
              </a:pPr>
              <a:r>
                <a:rPr lang="en-US" sz="1600">
                  <a:solidFill>
                    <a:srgbClr val="000000"/>
                  </a:solidFill>
                </a:rPr>
                <a:t> Extend influence</a:t>
              </a:r>
            </a:p>
            <a:p>
              <a:r>
                <a:rPr lang="en-US" sz="1600">
                  <a:solidFill>
                    <a:srgbClr val="000000"/>
                  </a:solidFill>
                </a:rPr>
                <a:t>outside chain</a:t>
              </a:r>
            </a:p>
          </p:txBody>
        </p:sp>
        <p:sp>
          <p:nvSpPr>
            <p:cNvPr id="7185" name="Text Box 86"/>
            <p:cNvSpPr txBox="1">
              <a:spLocks noChangeArrowheads="1"/>
            </p:cNvSpPr>
            <p:nvPr/>
          </p:nvSpPr>
          <p:spPr bwMode="auto">
            <a:xfrm>
              <a:off x="1078" y="768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Lead</a:t>
              </a:r>
            </a:p>
          </p:txBody>
        </p:sp>
        <p:sp>
          <p:nvSpPr>
            <p:cNvPr id="7186" name="AutoShape 87"/>
            <p:cNvSpPr>
              <a:spLocks noChangeArrowheads="1"/>
            </p:cNvSpPr>
            <p:nvPr/>
          </p:nvSpPr>
          <p:spPr bwMode="auto">
            <a:xfrm>
              <a:off x="528" y="2976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CBB14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Text Box 88"/>
            <p:cNvSpPr txBox="1">
              <a:spLocks noChangeArrowheads="1"/>
            </p:cNvSpPr>
            <p:nvPr/>
          </p:nvSpPr>
          <p:spPr bwMode="auto">
            <a:xfrm>
              <a:off x="576" y="2976"/>
              <a:ext cx="1085" cy="520"/>
            </a:xfrm>
            <a:prstGeom prst="rect">
              <a:avLst/>
            </a:prstGeom>
            <a:solidFill>
              <a:srgbClr val="CBB14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How –</a:t>
              </a:r>
            </a:p>
            <a:p>
              <a:pPr>
                <a:buFontTx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 Example set</a:t>
              </a:r>
            </a:p>
            <a:p>
              <a:pPr>
                <a:buFontTx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 Communication</a:t>
              </a:r>
            </a:p>
          </p:txBody>
        </p:sp>
      </p:grpSp>
      <p:sp>
        <p:nvSpPr>
          <p:cNvPr id="7171" name="Text Box 54"/>
          <p:cNvSpPr txBox="1">
            <a:spLocks noChangeArrowheads="1"/>
          </p:cNvSpPr>
          <p:nvPr/>
        </p:nvSpPr>
        <p:spPr bwMode="auto">
          <a:xfrm>
            <a:off x="304800" y="2540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Full Range of Core Leader Competencies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638800" y="1676400"/>
            <a:ext cx="0" cy="47244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438400"/>
            <a:ext cx="44196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2895600"/>
            <a:ext cx="4038600" cy="224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Learn to adapt by adapting</a:t>
            </a:r>
          </a:p>
          <a:p>
            <a:pPr marL="342900" indent="-34290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Lead across cultures/ diverse backgrounds</a:t>
            </a:r>
          </a:p>
          <a:p>
            <a:pPr marL="342900" indent="-34290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Seek challenges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40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Leadership Adaptability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Group Exercise: Vignettes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</p:spPr>
        <p:txBody>
          <a:bodyPr/>
          <a:lstStyle/>
          <a:p>
            <a:r>
              <a:rPr lang="en-US" dirty="0" smtClean="0"/>
              <a:t>Break back up into your groups</a:t>
            </a:r>
            <a:endParaRPr lang="en-US" dirty="0"/>
          </a:p>
          <a:p>
            <a:r>
              <a:rPr lang="en-US" dirty="0" smtClean="0"/>
              <a:t>Read through the situation/vignette</a:t>
            </a:r>
          </a:p>
          <a:p>
            <a:r>
              <a:rPr lang="en-US" dirty="0" smtClean="0"/>
              <a:t>Develop two courses of action</a:t>
            </a:r>
          </a:p>
          <a:p>
            <a:r>
              <a:rPr lang="en-US" dirty="0" smtClean="0"/>
              <a:t>Select a primary/best course of action</a:t>
            </a:r>
          </a:p>
          <a:p>
            <a:r>
              <a:rPr lang="en-US" dirty="0" smtClean="0"/>
              <a:t>You have 30 minutes to discuss/prepare</a:t>
            </a:r>
          </a:p>
          <a:p>
            <a:r>
              <a:rPr lang="en-US" dirty="0" smtClean="0"/>
              <a:t>Select member(s) to brief the results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 smtClean="0"/>
              <a:t>Closing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5410200"/>
          </a:xfrm>
        </p:spPr>
        <p:txBody>
          <a:bodyPr/>
          <a:lstStyle/>
          <a:p>
            <a:pPr algn="ctr" eaLnBrk="1" hangingPunct="1">
              <a:buNone/>
            </a:pPr>
            <a:endParaRPr lang="en-US" sz="4400" dirty="0" smtClean="0"/>
          </a:p>
          <a:p>
            <a:pPr algn="ctr" eaLnBrk="1" hangingPunct="1">
              <a:buNone/>
            </a:pP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2667000"/>
            <a:ext cx="7620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Leadership Dilemmas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did we do?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029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Administration/Intros</a:t>
            </a:r>
          </a:p>
          <a:p>
            <a:r>
              <a:rPr lang="en-US" sz="4000" dirty="0" smtClean="0"/>
              <a:t>Leadership Defined</a:t>
            </a:r>
          </a:p>
          <a:p>
            <a:r>
              <a:rPr lang="en-US" sz="4000" dirty="0" smtClean="0"/>
              <a:t>Discussion – Leadership Examples</a:t>
            </a:r>
          </a:p>
          <a:p>
            <a:r>
              <a:rPr lang="en-US" sz="4000" dirty="0" smtClean="0"/>
              <a:t>Leadership Assessment</a:t>
            </a:r>
          </a:p>
          <a:p>
            <a:r>
              <a:rPr lang="en-US" sz="4000" dirty="0" smtClean="0"/>
              <a:t>Army Leadership 101</a:t>
            </a:r>
          </a:p>
          <a:p>
            <a:r>
              <a:rPr lang="en-US" sz="4000" dirty="0" smtClean="0"/>
              <a:t>Group Exercise: Vignettes</a:t>
            </a:r>
          </a:p>
          <a:p>
            <a:r>
              <a:rPr lang="en-US" sz="4000" dirty="0" smtClean="0"/>
              <a:t>Closing Remarks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Introductions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Name</a:t>
            </a:r>
          </a:p>
          <a:p>
            <a:r>
              <a:rPr lang="en-US" sz="4000" dirty="0" smtClean="0"/>
              <a:t>Position</a:t>
            </a:r>
          </a:p>
          <a:p>
            <a:r>
              <a:rPr lang="en-US" sz="4000" dirty="0" smtClean="0"/>
              <a:t>Organization</a:t>
            </a:r>
          </a:p>
          <a:p>
            <a:r>
              <a:rPr lang="en-US" sz="4000" dirty="0" smtClean="0"/>
              <a:t>Why are you here?</a:t>
            </a:r>
          </a:p>
          <a:p>
            <a:pPr algn="ctr"/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000" dirty="0" smtClean="0"/>
              <a:t>Leadership Defined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Army Leadership: </a:t>
            </a:r>
          </a:p>
          <a:p>
            <a:pPr>
              <a:buNone/>
            </a:pPr>
            <a:r>
              <a:rPr lang="en-US" sz="4000" i="1" dirty="0" smtClean="0"/>
              <a:t>	The process of influencing people by </a:t>
            </a:r>
            <a:r>
              <a:rPr lang="en-US" sz="4000" i="1" u="sng" dirty="0" smtClean="0"/>
              <a:t>providing</a:t>
            </a:r>
            <a:r>
              <a:rPr lang="en-US" sz="4000" i="1" dirty="0" smtClean="0"/>
              <a:t> purpose, direction, and motivation, while </a:t>
            </a:r>
            <a:r>
              <a:rPr lang="en-US" sz="4000" i="1" u="sng" dirty="0" smtClean="0"/>
              <a:t>operating</a:t>
            </a:r>
            <a:r>
              <a:rPr lang="en-US" sz="4000" i="1" dirty="0" smtClean="0"/>
              <a:t> to accomplish the mission and </a:t>
            </a:r>
            <a:r>
              <a:rPr lang="en-US" sz="4000" i="1" u="sng" dirty="0" smtClean="0"/>
              <a:t>improve</a:t>
            </a:r>
            <a:r>
              <a:rPr lang="en-US" sz="4000" i="1" dirty="0" smtClean="0"/>
              <a:t> the organization.</a:t>
            </a:r>
          </a:p>
          <a:p>
            <a:pPr>
              <a:buNone/>
            </a:pPr>
            <a:endParaRPr lang="en-US" sz="4000" i="1" dirty="0" smtClean="0"/>
          </a:p>
          <a:p>
            <a:pPr algn="r">
              <a:buNone/>
            </a:pPr>
            <a:r>
              <a:rPr lang="en-US" sz="2400" i="1" dirty="0" smtClean="0"/>
              <a:t>ADRP 5-0, The Operations Process</a:t>
            </a:r>
          </a:p>
          <a:p>
            <a:pPr algn="ctr"/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000" dirty="0" smtClean="0"/>
              <a:t>Army Leadership 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76200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Leadership Dilemmas</a:t>
            </a:r>
          </a:p>
          <a:p>
            <a:pPr algn="ctr">
              <a:buNone/>
            </a:pPr>
            <a:r>
              <a:rPr lang="en-US" sz="4400" dirty="0" smtClean="0"/>
              <a:t>What would you do?</a:t>
            </a:r>
          </a:p>
          <a:p>
            <a:pPr algn="ctr"/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Group Discussion – Leadership Examples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49530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n-US" sz="10000" dirty="0" smtClean="0"/>
              <a:t>In groups, discuss your organizations.  </a:t>
            </a:r>
          </a:p>
          <a:p>
            <a:pPr algn="ctr">
              <a:buNone/>
            </a:pPr>
            <a:endParaRPr lang="en-US" sz="10000" dirty="0" smtClean="0"/>
          </a:p>
          <a:p>
            <a:pPr>
              <a:buNone/>
            </a:pPr>
            <a:r>
              <a:rPr lang="en-US" sz="10000" dirty="0" smtClean="0"/>
              <a:t>1. Are there good or bad examples of leadership you can share? </a:t>
            </a:r>
          </a:p>
          <a:p>
            <a:pPr>
              <a:buNone/>
            </a:pPr>
            <a:endParaRPr lang="en-US" sz="10000" dirty="0" smtClean="0"/>
          </a:p>
          <a:p>
            <a:pPr>
              <a:buNone/>
            </a:pPr>
            <a:r>
              <a:rPr lang="en-US" sz="10000" dirty="0" smtClean="0"/>
              <a:t>2. What traits, characteristics, competencies, or behaviors do good leaders have around you?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990600" y="1447800"/>
            <a:ext cx="7086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n-US" sz="2800" kern="0" dirty="0">
                <a:solidFill>
                  <a:srgbClr val="000000"/>
                </a:solidFill>
                <a:latin typeface="+mn-lt"/>
                <a:cs typeface="+mn-cs"/>
              </a:rPr>
              <a:t>“In short, Army leaders in this century need to be Pentathletes, multi-skilled leaders who can thrive in uncertain and complex operating environments...innovative and adaptive leaders who are expert in the art and science of the profession of arms.”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endParaRPr lang="en-US" sz="28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sz="2800" kern="0" dirty="0">
                <a:solidFill>
                  <a:srgbClr val="000000"/>
                </a:solidFill>
                <a:latin typeface="+mn-lt"/>
                <a:cs typeface="+mn-cs"/>
              </a:rPr>
              <a:t>“The Army needs leaders who are decisive, innovative, adaptive, culturally astute,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sz="2800" kern="0" dirty="0">
                <a:solidFill>
                  <a:srgbClr val="000000"/>
                </a:solidFill>
                <a:latin typeface="+mn-lt"/>
                <a:cs typeface="+mn-cs"/>
              </a:rPr>
              <a:t>effective communicators and dedicated to life-long learning.”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endParaRPr lang="en-US" sz="20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  <a:cs typeface="+mn-cs"/>
              </a:rPr>
              <a:t>Dr. Francis J. Harvey</a:t>
            </a: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  <a:cs typeface="+mn-cs"/>
              </a:rPr>
              <a:t>Secretary of the Army</a:t>
            </a: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  <a:cs typeface="+mn-cs"/>
              </a:rPr>
              <a:t>23 June 2005 Speech to CGSOC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Secretary of </a:t>
            </a:r>
            <a:r>
              <a:rPr lang="en-US" sz="4000" dirty="0" smtClean="0">
                <a:solidFill>
                  <a:srgbClr val="000000"/>
                </a:solidFill>
              </a:rPr>
              <a:t>the Army </a:t>
            </a:r>
            <a:r>
              <a:rPr lang="en-US" sz="4000" dirty="0">
                <a:solidFill>
                  <a:srgbClr val="000000"/>
                </a:solidFill>
              </a:rPr>
              <a:t>Quote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990600" y="1447800"/>
            <a:ext cx="7086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+mn-lt"/>
                <a:cs typeface="+mn-cs"/>
              </a:rPr>
              <a:t>Handout: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endParaRPr lang="en-US" sz="4000" kern="0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+mn-lt"/>
                <a:cs typeface="+mn-cs"/>
              </a:rPr>
              <a:t>Complete the handout.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endParaRPr lang="en-US" sz="4000" kern="0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n-US" sz="4000" kern="0" dirty="0" smtClean="0">
                <a:solidFill>
                  <a:srgbClr val="000000"/>
                </a:solidFill>
              </a:rPr>
              <a:t>Discuss t</a:t>
            </a:r>
            <a:r>
              <a:rPr lang="en-US" sz="4000" kern="0" dirty="0" smtClean="0">
                <a:solidFill>
                  <a:srgbClr val="000000"/>
                </a:solidFill>
                <a:latin typeface="+mn-lt"/>
                <a:cs typeface="+mn-cs"/>
              </a:rPr>
              <a:t>he results.</a:t>
            </a:r>
            <a:endParaRPr lang="en-US" sz="24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52400" y="1524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Leadership Assessment Exercise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8125"/>
            <a:ext cx="7400925" cy="4714875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ea typeface="+mn-ea"/>
              </a:rPr>
              <a:t>Leadership Assessment Results</a:t>
            </a:r>
            <a:endParaRPr lang="en-US" dirty="0" smtClean="0">
              <a:ea typeface="+mn-ea"/>
            </a:endParaRPr>
          </a:p>
          <a:p>
            <a:pPr>
              <a:buFont typeface="Arial" pitchFamily="34" charset="0"/>
              <a:buNone/>
              <a:defRPr/>
            </a:pPr>
            <a:endParaRPr lang="en-US" dirty="0"/>
          </a:p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CE3BC9-B223-4ABA-8959-4500557D5056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10000"/>
            <a:ext cx="295275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381000" y="1447800"/>
            <a:ext cx="4999038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dirty="0"/>
              <a:t>A - 1,9 Attentive to People - Thoughtful attention to needs of people for satisfying relationships leads to a comfortable, friendly organization atmosphere and work tempo.  </a:t>
            </a:r>
          </a:p>
          <a:p>
            <a:r>
              <a:rPr lang="en-US" sz="1300" dirty="0"/>
              <a:t> </a:t>
            </a:r>
          </a:p>
          <a:p>
            <a:r>
              <a:rPr lang="en-US" sz="1300" dirty="0"/>
              <a:t>B - 9,9 Team Focused – Work accomplishment is from committed people; interdependence through a common stake in purpose leads to relationships, trust, and respect.</a:t>
            </a:r>
          </a:p>
          <a:p>
            <a:r>
              <a:rPr lang="en-US" sz="1300" dirty="0"/>
              <a:t> </a:t>
            </a:r>
          </a:p>
          <a:p>
            <a:r>
              <a:rPr lang="en-US" sz="1300" dirty="0"/>
              <a:t>C - 1,1 Minimal Effort Management – Exertion of minimum effort to get required work done is appropriate to sustain organization membership. </a:t>
            </a:r>
          </a:p>
          <a:p>
            <a:r>
              <a:rPr lang="en-US" sz="1300" dirty="0"/>
              <a:t> </a:t>
            </a:r>
          </a:p>
          <a:p>
            <a:r>
              <a:rPr lang="en-US" sz="1300" dirty="0"/>
              <a:t>D - 9,1 Task Focused – Efficiency in operation results from arranging conditions of work in such a way that the human elements interfere to a minimum degree.</a:t>
            </a:r>
          </a:p>
          <a:p>
            <a:r>
              <a:rPr lang="en-US" sz="1300" dirty="0"/>
              <a:t> </a:t>
            </a:r>
          </a:p>
          <a:p>
            <a:r>
              <a:rPr lang="en-US" sz="1300" dirty="0"/>
              <a:t>E - 5,5 Focused on Balance and Compromise - Adequate organization performance is possible through balancing the necessity to get out work accomplished with maintaining morale of people.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8167" y="5943600"/>
            <a:ext cx="1887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Production Oriented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53200" y="59436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19800" y="40386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5080215" y="4699215"/>
            <a:ext cx="1540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People Oriented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605</Words>
  <Application>Microsoft Office PowerPoint</Application>
  <PresentationFormat>On-screen Show (4:3)</PresentationFormat>
  <Paragraphs>173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CorelPhotoPaint.Image.8</vt:lpstr>
      <vt:lpstr>U.S. Army presents leader development practices for 21st century leaders</vt:lpstr>
      <vt:lpstr>Agenda</vt:lpstr>
      <vt:lpstr>Introductions</vt:lpstr>
      <vt:lpstr>Leadership Defined</vt:lpstr>
      <vt:lpstr>Army Leadership Example</vt:lpstr>
      <vt:lpstr>Group Discussion – Leadership Examples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Group Exercise: Vignettes</vt:lpstr>
      <vt:lpstr>Closing</vt:lpstr>
      <vt:lpstr>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 Mays</dc:creator>
  <cp:lastModifiedBy>Derek Imig</cp:lastModifiedBy>
  <cp:revision>18</cp:revision>
  <dcterms:created xsi:type="dcterms:W3CDTF">2013-11-20T00:46:17Z</dcterms:created>
  <dcterms:modified xsi:type="dcterms:W3CDTF">2013-12-16T21:17:27Z</dcterms:modified>
</cp:coreProperties>
</file>